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95" r:id="rId2"/>
    <p:sldId id="396" r:id="rId3"/>
    <p:sldId id="379" r:id="rId4"/>
    <p:sldId id="381" r:id="rId5"/>
    <p:sldId id="382" r:id="rId6"/>
    <p:sldId id="394" r:id="rId7"/>
    <p:sldId id="383" r:id="rId8"/>
    <p:sldId id="387" r:id="rId9"/>
    <p:sldId id="384" r:id="rId10"/>
    <p:sldId id="386" r:id="rId11"/>
    <p:sldId id="388" r:id="rId12"/>
    <p:sldId id="389" r:id="rId13"/>
    <p:sldId id="3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iss" initials="d" lastIdx="1" clrIdx="0">
    <p:extLst>
      <p:ext uri="{19B8F6BF-5375-455C-9EA6-DF929625EA0E}">
        <p15:presenceInfo xmlns:p15="http://schemas.microsoft.com/office/powerpoint/2012/main" userId="dri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CD1"/>
    <a:srgbClr val="D1D8D0"/>
    <a:srgbClr val="4171CA"/>
    <a:srgbClr val="99CCFF"/>
    <a:srgbClr val="CBD9D9"/>
    <a:srgbClr val="C7DDDC"/>
    <a:srgbClr val="95A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434B8-6037-4D0D-9FEB-C16FEE96033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DABD9-7F26-436E-AB49-65096E9D5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13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MA" dirty="0" err="1"/>
              <a:t>الاا</a:t>
            </a:r>
            <a:r>
              <a:rPr lang="ar-MA" dirty="0"/>
              <a:t> ابابا </a:t>
            </a:r>
            <a:r>
              <a:rPr lang="ar-MA" dirty="0" err="1"/>
              <a:t>اباباب</a:t>
            </a:r>
            <a:r>
              <a:rPr lang="ar-MA" dirty="0"/>
              <a:t> </a:t>
            </a:r>
            <a:r>
              <a:rPr lang="ar-MA" dirty="0" err="1"/>
              <a:t>تبابلاا</a:t>
            </a:r>
            <a:r>
              <a:rPr lang="ar-MA" dirty="0"/>
              <a:t> ابابا </a:t>
            </a:r>
            <a:r>
              <a:rPr lang="ar-MA" dirty="0" err="1"/>
              <a:t>تابابا</a:t>
            </a:r>
            <a:r>
              <a:rPr lang="ar-MA" dirty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45D3-7EE7-4328-9841-E73B6B9FCB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MA" dirty="0" err="1"/>
              <a:t>الاا</a:t>
            </a:r>
            <a:r>
              <a:rPr lang="ar-MA" dirty="0"/>
              <a:t> ابابا </a:t>
            </a:r>
            <a:r>
              <a:rPr lang="ar-MA" dirty="0" err="1"/>
              <a:t>اباباب</a:t>
            </a:r>
            <a:r>
              <a:rPr lang="ar-MA" dirty="0"/>
              <a:t> </a:t>
            </a:r>
            <a:r>
              <a:rPr lang="ar-MA" dirty="0" err="1"/>
              <a:t>تبابلاا</a:t>
            </a:r>
            <a:r>
              <a:rPr lang="ar-MA" dirty="0"/>
              <a:t> ابابا </a:t>
            </a:r>
            <a:r>
              <a:rPr lang="ar-MA" dirty="0" err="1"/>
              <a:t>تابابا</a:t>
            </a:r>
            <a:r>
              <a:rPr lang="ar-MA" dirty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45D3-7EE7-4328-9841-E73B6B9FCB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1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1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hyperlink" Target="dut%20autres%20etablissement/ENSET%20MOHMADYA.doc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dut%20autres%20etablissement/ENSET%20RABAT.docx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gif"/><Relationship Id="rId7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dut%20autres%20etablissement/ENSET%20RABAT.doc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gif"/><Relationship Id="rId7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dut%20autres%20etablissement/ENSET%20RABAT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dut%20autres%20etablissement/ENSET%20MOHMADYA.doc" TargetMode="External"/><Relationship Id="rId5" Type="http://schemas.openxmlformats.org/officeDocument/2006/relationships/hyperlink" Target="dut%20autres%20etablissement/dut%20medecine%20dentaire.doc" TargetMode="External"/><Relationship Id="rId4" Type="http://schemas.openxmlformats.org/officeDocument/2006/relationships/hyperlink" Target="dut%20autres%20etablissement/ENSET%20RABAT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dut%20autres%20etablissement/ENSET%20RABAT.docx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50" y="2784389"/>
            <a:ext cx="1954351" cy="25367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3" y="28896"/>
            <a:ext cx="1687166" cy="55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517" y="3014236"/>
            <a:ext cx="1356787" cy="2077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8069803" y="6519446"/>
            <a:ext cx="4019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600" b="1" dirty="0">
                <a:solidFill>
                  <a:srgbClr val="002060"/>
                </a:solidFill>
              </a:rPr>
              <a:t>من إنجاز : المستشار في التوجيه التربوي ادريس الحاتمي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9373" y="6448120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1302" y="6280301"/>
            <a:ext cx="4632121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sp>
        <p:nvSpPr>
          <p:cNvPr id="18" name="Forme libre 17">
            <a:hlinkClick r:id="rId5" action="ppaction://hlinkfile"/>
          </p:cNvPr>
          <p:cNvSpPr/>
          <p:nvPr/>
        </p:nvSpPr>
        <p:spPr>
          <a:xfrm>
            <a:off x="1672506" y="696180"/>
            <a:ext cx="8968990" cy="1993387"/>
          </a:xfrm>
          <a:prstGeom prst="frame">
            <a:avLst/>
          </a:prstGeom>
          <a:solidFill>
            <a:srgbClr val="DCE2D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8000" b="1" dirty="0">
                <a:solidFill>
                  <a:srgbClr val="002060"/>
                </a:solidFill>
              </a:rPr>
              <a:t>المسار المهني الاعدادي</a:t>
            </a:r>
          </a:p>
        </p:txBody>
      </p:sp>
    </p:spTree>
    <p:extLst>
      <p:ext uri="{BB962C8B-B14F-4D97-AF65-F5344CB8AC3E}">
        <p14:creationId xmlns:p14="http://schemas.microsoft.com/office/powerpoint/2010/main" val="25318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995" y="299541"/>
            <a:ext cx="1570806" cy="10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57589" y="357858"/>
            <a:ext cx="8758703" cy="101566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tabLst>
                <a:tab pos="4057650" algn="l"/>
              </a:tabLst>
              <a:defRPr/>
            </a:pPr>
            <a:r>
              <a:rPr lang="ar-MA" sz="6000" b="1" dirty="0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إعادة التوجيه من و إلى  </a:t>
            </a:r>
            <a:r>
              <a:rPr lang="ar-M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المسار المهني الاعدادي</a:t>
            </a:r>
            <a:r>
              <a:rPr lang="ar-MA" sz="6000" b="1" dirty="0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</a:t>
            </a:r>
            <a:endParaRPr lang="fr-FR" sz="6000" b="1" dirty="0">
              <a:solidFill>
                <a:srgbClr val="002060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9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en arc 9"/>
          <p:cNvCxnSpPr/>
          <p:nvPr/>
        </p:nvCxnSpPr>
        <p:spPr>
          <a:xfrm rot="10800000" flipV="1">
            <a:off x="3469888" y="2522268"/>
            <a:ext cx="1647673" cy="114759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ous-titre 2"/>
          <p:cNvSpPr txBox="1">
            <a:spLocks/>
          </p:cNvSpPr>
          <p:nvPr/>
        </p:nvSpPr>
        <p:spPr>
          <a:xfrm>
            <a:off x="2203411" y="1655656"/>
            <a:ext cx="8189491" cy="886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قبل متم شهر أكتوبر  </a:t>
            </a:r>
          </a:p>
        </p:txBody>
      </p:sp>
      <p:cxnSp>
        <p:nvCxnSpPr>
          <p:cNvPr id="13" name="Connecteur en arc 12"/>
          <p:cNvCxnSpPr/>
          <p:nvPr/>
        </p:nvCxnSpPr>
        <p:spPr>
          <a:xfrm>
            <a:off x="7674100" y="2597450"/>
            <a:ext cx="2433298" cy="102989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 16">
            <a:hlinkClick r:id="rId5" action="ppaction://hlinkfile"/>
          </p:cNvPr>
          <p:cNvSpPr/>
          <p:nvPr/>
        </p:nvSpPr>
        <p:spPr>
          <a:xfrm>
            <a:off x="6810137" y="3475209"/>
            <a:ext cx="5025548" cy="2427372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200" b="1" dirty="0">
                <a:solidFill>
                  <a:srgbClr val="002060"/>
                </a:solidFill>
              </a:rPr>
              <a:t>من المسار الاعدادي العادي الى المسار المهني الاعدادي : </a:t>
            </a:r>
          </a:p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تعبئة مطبوع الترشيح وفق النموذج المعمول به و ايداعه بإدارة المؤسسة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18" name="Forme libre 17">
            <a:hlinkClick r:id="rId5" action="ppaction://hlinkfile"/>
          </p:cNvPr>
          <p:cNvSpPr/>
          <p:nvPr/>
        </p:nvSpPr>
        <p:spPr>
          <a:xfrm>
            <a:off x="723273" y="3513366"/>
            <a:ext cx="5123735" cy="2389215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200" b="1" dirty="0">
                <a:solidFill>
                  <a:srgbClr val="002060"/>
                </a:solidFill>
              </a:rPr>
              <a:t>من المسار المهني الاعدادي الى المسار الاعدادي العادي: </a:t>
            </a:r>
          </a:p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تعبئة بطاقة إعادة التوجيه وفق مسطرة إعادة التوجيه الجاري بها العمل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" y="1914311"/>
            <a:ext cx="2247613" cy="20800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80" y="2788737"/>
            <a:ext cx="1381267" cy="20144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2" y="4033660"/>
            <a:ext cx="958049" cy="16004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17" y="225997"/>
            <a:ext cx="8747862" cy="12886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9413" y="1778516"/>
            <a:ext cx="1546092" cy="24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MA" sz="2800" b="1" dirty="0">
                <a:solidFill>
                  <a:srgbClr val="002060"/>
                </a:solidFill>
              </a:rPr>
              <a:t>الثانوي الاعدادي المهني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6" y="2411896"/>
            <a:ext cx="599882" cy="1084885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3519599" y="433211"/>
            <a:ext cx="6149801" cy="770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M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إجراءات الترشيح للمسار المهني الاعدادي</a:t>
            </a:r>
            <a:endParaRPr lang="fr-FR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01" y="440924"/>
            <a:ext cx="918934" cy="654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88966" y="6307562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17678" y="6271064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0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09" y="6111400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rme libre 20">
            <a:hlinkClick r:id="rId9" action="ppaction://hlinkfile"/>
          </p:cNvPr>
          <p:cNvSpPr/>
          <p:nvPr/>
        </p:nvSpPr>
        <p:spPr>
          <a:xfrm>
            <a:off x="3021496" y="1500051"/>
            <a:ext cx="7818783" cy="1427798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تعبئة مطبوع الترشيح وفق النموذج الموضوع رهن إشارة الإدارة في حدود ثلاث اختيارات </a:t>
            </a:r>
            <a:endParaRPr lang="fr-FR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" name="Forme libre 21">
            <a:hlinkClick r:id="rId9" action="ppaction://hlinkfile"/>
          </p:cNvPr>
          <p:cNvSpPr/>
          <p:nvPr/>
        </p:nvSpPr>
        <p:spPr>
          <a:xfrm>
            <a:off x="3021495" y="2913924"/>
            <a:ext cx="7818784" cy="1427798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4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موافقة و التزام ولي امر التلميذ مصادق عليه ببطاقة الترشيح</a:t>
            </a:r>
            <a:endParaRPr lang="fr-FR" sz="40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" name="Forme libre 22">
            <a:hlinkClick r:id="rId9" action="ppaction://hlinkfile"/>
          </p:cNvPr>
          <p:cNvSpPr/>
          <p:nvPr/>
        </p:nvSpPr>
        <p:spPr>
          <a:xfrm>
            <a:off x="2886201" y="4309443"/>
            <a:ext cx="8126356" cy="1693309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4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ضرورة تأشير طبيب الصحة المدرسية في الاطار المخصص ببطاقة الترشيح للإشهاد على القدرة البدنية للمترشح على متابعة الدراسة بالمسار المهني الاعدادي</a:t>
            </a:r>
            <a:endParaRPr lang="fr-FR" sz="40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4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48" y="6114804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6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7" y="1823033"/>
            <a:ext cx="3044836" cy="30964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80" y="2788737"/>
            <a:ext cx="1381267" cy="20144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06" y="4795034"/>
            <a:ext cx="958049" cy="16004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2" y="241038"/>
            <a:ext cx="11771866" cy="12886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85253" y="2307823"/>
            <a:ext cx="1546092" cy="24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MA" sz="2800" b="1" dirty="0">
                <a:solidFill>
                  <a:srgbClr val="002060"/>
                </a:solidFill>
              </a:rPr>
              <a:t>الثانوي الاعدادي المهني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5" y="2976860"/>
            <a:ext cx="599882" cy="1084885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5505" y="498057"/>
            <a:ext cx="8122593" cy="770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M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الشروط الصحية العامة الواجب توفرها في المسارات المهنية</a:t>
            </a:r>
            <a:endParaRPr lang="fr-FR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97" y="557931"/>
            <a:ext cx="918934" cy="654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88966" y="6307562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17678" y="6271064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0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09" y="6111400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rme libre 20">
            <a:hlinkClick r:id="rId9" action="ppaction://hlinkfile"/>
          </p:cNvPr>
          <p:cNvSpPr/>
          <p:nvPr/>
        </p:nvSpPr>
        <p:spPr>
          <a:xfrm>
            <a:off x="7800474" y="1590891"/>
            <a:ext cx="3409168" cy="1141106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الخلو من إعاقة سمعية حادة</a:t>
            </a:r>
            <a:endParaRPr lang="fr-FR" sz="3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Forme libre 23">
            <a:hlinkClick r:id="rId9" action="ppaction://hlinkfile"/>
          </p:cNvPr>
          <p:cNvSpPr/>
          <p:nvPr/>
        </p:nvSpPr>
        <p:spPr>
          <a:xfrm>
            <a:off x="7838886" y="2654878"/>
            <a:ext cx="3409168" cy="1141106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الخلو من إعاقة بصرية حادة</a:t>
            </a:r>
          </a:p>
        </p:txBody>
      </p:sp>
      <p:sp>
        <p:nvSpPr>
          <p:cNvPr id="25" name="Forme libre 24">
            <a:hlinkClick r:id="rId9" action="ppaction://hlinkfile"/>
          </p:cNvPr>
          <p:cNvSpPr/>
          <p:nvPr/>
        </p:nvSpPr>
        <p:spPr>
          <a:xfrm>
            <a:off x="7838886" y="3780032"/>
            <a:ext cx="3409168" cy="1141106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الخلو من الامراض المعدية</a:t>
            </a:r>
          </a:p>
        </p:txBody>
      </p:sp>
      <p:sp>
        <p:nvSpPr>
          <p:cNvPr id="26" name="Forme libre 25">
            <a:hlinkClick r:id="rId9" action="ppaction://hlinkfile"/>
          </p:cNvPr>
          <p:cNvSpPr/>
          <p:nvPr/>
        </p:nvSpPr>
        <p:spPr>
          <a:xfrm>
            <a:off x="7838886" y="5003146"/>
            <a:ext cx="3409168" cy="1141106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الخلو من الامراض المزمنة التي تعيق </a:t>
            </a:r>
            <a:r>
              <a:rPr lang="ar-MA" sz="3600" b="1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التمدرس</a:t>
            </a: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العادي</a:t>
            </a:r>
          </a:p>
        </p:txBody>
      </p:sp>
      <p:sp>
        <p:nvSpPr>
          <p:cNvPr id="27" name="Forme libre 26">
            <a:hlinkClick r:id="rId9" action="ppaction://hlinkfile"/>
          </p:cNvPr>
          <p:cNvSpPr/>
          <p:nvPr/>
        </p:nvSpPr>
        <p:spPr>
          <a:xfrm>
            <a:off x="3870105" y="1589200"/>
            <a:ext cx="3409168" cy="1141106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الخلو من  أمراض نفسية حادة</a:t>
            </a:r>
          </a:p>
        </p:txBody>
      </p:sp>
      <p:sp>
        <p:nvSpPr>
          <p:cNvPr id="28" name="Forme libre 27">
            <a:hlinkClick r:id="rId9" action="ppaction://hlinkfile"/>
          </p:cNvPr>
          <p:cNvSpPr/>
          <p:nvPr/>
        </p:nvSpPr>
        <p:spPr>
          <a:xfrm>
            <a:off x="3908517" y="2653187"/>
            <a:ext cx="3409168" cy="1141106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عدم الإصابة بأمراض الحساسية المفرطة التي تعيق </a:t>
            </a:r>
            <a:r>
              <a:rPr lang="ar-MA" sz="3200" b="1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التمدرس</a:t>
            </a: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العادي</a:t>
            </a:r>
          </a:p>
        </p:txBody>
      </p:sp>
      <p:sp>
        <p:nvSpPr>
          <p:cNvPr id="29" name="Forme libre 28">
            <a:hlinkClick r:id="rId9" action="ppaction://hlinkfile"/>
          </p:cNvPr>
          <p:cNvSpPr/>
          <p:nvPr/>
        </p:nvSpPr>
        <p:spPr>
          <a:xfrm>
            <a:off x="3908517" y="3778341"/>
            <a:ext cx="3409168" cy="1141106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عدم التعرض لنوبات الصرع</a:t>
            </a:r>
          </a:p>
        </p:txBody>
      </p:sp>
      <p:sp>
        <p:nvSpPr>
          <p:cNvPr id="30" name="Forme libre 29">
            <a:hlinkClick r:id="rId9" action="ppaction://hlinkfile"/>
          </p:cNvPr>
          <p:cNvSpPr/>
          <p:nvPr/>
        </p:nvSpPr>
        <p:spPr>
          <a:xfrm>
            <a:off x="3908517" y="5001455"/>
            <a:ext cx="3409168" cy="1141106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المرونة في توظيف اليدين و الرجلين</a:t>
            </a:r>
          </a:p>
        </p:txBody>
      </p:sp>
      <p:pic>
        <p:nvPicPr>
          <p:cNvPr id="31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89" y="6255141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"/>
                            </p:stCondLst>
                            <p:childTnLst>
                              <p:par>
                                <p:cTn id="6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"/>
                            </p:stCondLst>
                            <p:childTnLst>
                              <p:par>
                                <p:cTn id="8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194987" y="3457242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0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ولوج الجذوع المشتركة العامة و المهنية</a:t>
            </a: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541470" y="2598261"/>
            <a:ext cx="3421512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3- مسار دراسي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4309786" y="3457302"/>
            <a:ext cx="3844834" cy="248745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ولوج  مستوى التأهيل في معاهد التكوين المهني</a:t>
            </a:r>
          </a:p>
        </p:txBody>
      </p:sp>
      <p:sp>
        <p:nvSpPr>
          <p:cNvPr id="26" name="Sous-titre 2"/>
          <p:cNvSpPr txBox="1">
            <a:spLocks/>
          </p:cNvSpPr>
          <p:nvPr/>
        </p:nvSpPr>
        <p:spPr>
          <a:xfrm>
            <a:off x="4704841" y="2615077"/>
            <a:ext cx="3437804" cy="1106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54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2- مسار تكويني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8236971" y="3457242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ولوج سوق الشغل شريطة بلوغ السن القانوني</a:t>
            </a:r>
          </a:p>
          <a:p>
            <a:pPr algn="ctr" rtl="1"/>
            <a:r>
              <a:rPr lang="ar-MA" sz="28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او الاستفادة من تدريب مهني بوحدات الإنتاج تتوج بنيل ديبلوم التخصص</a:t>
            </a:r>
          </a:p>
        </p:txBody>
      </p:sp>
      <p:sp>
        <p:nvSpPr>
          <p:cNvPr id="29" name="Sous-titre 2"/>
          <p:cNvSpPr txBox="1">
            <a:spLocks/>
          </p:cNvSpPr>
          <p:nvPr/>
        </p:nvSpPr>
        <p:spPr>
          <a:xfrm>
            <a:off x="8836254" y="2577829"/>
            <a:ext cx="278295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1- مسار مهني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1605398" y="228581"/>
            <a:ext cx="9071038" cy="839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6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آفاق بالمسار المهني الاعدادي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91" y="176992"/>
            <a:ext cx="1123101" cy="1212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6" name="Sous-titre 2"/>
          <p:cNvSpPr txBox="1">
            <a:spLocks/>
          </p:cNvSpPr>
          <p:nvPr/>
        </p:nvSpPr>
        <p:spPr>
          <a:xfrm>
            <a:off x="372083" y="1582635"/>
            <a:ext cx="11537667" cy="879413"/>
          </a:xfrm>
          <a:prstGeom prst="rect">
            <a:avLst/>
          </a:prstGeom>
          <a:solidFill>
            <a:srgbClr val="D4DCD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تتاح للتلاميذ الناجحين نهاية السنة الثالثة اعدادي فرصة اختيار إحدى المسارات التالية: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85" y="5445457"/>
            <a:ext cx="1840182" cy="1355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48" y="5445457"/>
            <a:ext cx="1414659" cy="1412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9" y="5268036"/>
            <a:ext cx="1488942" cy="1533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56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 animBg="1"/>
      <p:bldP spid="26" grpId="0"/>
      <p:bldP spid="27" grpId="0" animBg="1"/>
      <p:bldP spid="29" grpId="0"/>
      <p:bldP spid="13" grpId="0" build="p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7672788" y="1625141"/>
            <a:ext cx="3834956" cy="321747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95ADB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تعد السنة السادسة سنة ختامية للسلك الابتدائي و التي تحل بعدها عدة اختيارات سنتطرق اليها في هذا العرض بالتفصيل ،حيث سنتطرق الى المواضيع التالية : 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45" y="5132244"/>
            <a:ext cx="2025831" cy="1684816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2935905" y="25278"/>
            <a:ext cx="8868054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None/>
            </a:pPr>
            <a:r>
              <a:rPr lang="ar-MA" sz="8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الدراسة بعد  السنة السادسة ابتدائي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4" y="19254"/>
            <a:ext cx="2475419" cy="2043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1" name="Forme libre 10">
            <a:hlinkClick r:id="rId4" action="ppaction://hlinkfile"/>
          </p:cNvPr>
          <p:cNvSpPr/>
          <p:nvPr/>
        </p:nvSpPr>
        <p:spPr>
          <a:xfrm>
            <a:off x="1660739" y="1825741"/>
            <a:ext cx="5281077" cy="1046348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2400" b="1" dirty="0">
                <a:solidFill>
                  <a:srgbClr val="002060"/>
                </a:solidFill>
              </a:rPr>
              <a:t>1- امتحان نيل شهادة الدروس الابتدائية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2" name="Forme libre 11">
            <a:hlinkClick r:id="rId5" action="ppaction://hlinkfile"/>
          </p:cNvPr>
          <p:cNvSpPr/>
          <p:nvPr/>
        </p:nvSpPr>
        <p:spPr>
          <a:xfrm>
            <a:off x="1660738" y="2999270"/>
            <a:ext cx="5281077" cy="905060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DCE2D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2400" b="1" dirty="0">
                <a:solidFill>
                  <a:srgbClr val="002060"/>
                </a:solidFill>
              </a:rPr>
              <a:t>2- إمكانات التوجيه بعد السنة السادسة ابتدائي</a:t>
            </a:r>
          </a:p>
        </p:txBody>
      </p:sp>
      <p:sp>
        <p:nvSpPr>
          <p:cNvPr id="14" name="Forme libre 13">
            <a:hlinkClick r:id="rId6" action="ppaction://hlinkfile"/>
          </p:cNvPr>
          <p:cNvSpPr/>
          <p:nvPr/>
        </p:nvSpPr>
        <p:spPr>
          <a:xfrm>
            <a:off x="6502101" y="4868899"/>
            <a:ext cx="1924691" cy="805558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DCE2D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2400" b="1" dirty="0">
                <a:solidFill>
                  <a:srgbClr val="002060"/>
                </a:solidFill>
              </a:rPr>
              <a:t>الثانوي الاعدادي العام</a:t>
            </a:r>
          </a:p>
        </p:txBody>
      </p:sp>
      <p:sp>
        <p:nvSpPr>
          <p:cNvPr id="16" name="Forme libre 15">
            <a:hlinkClick r:id="rId6" action="ppaction://hlinkfile"/>
          </p:cNvPr>
          <p:cNvSpPr/>
          <p:nvPr/>
        </p:nvSpPr>
        <p:spPr>
          <a:xfrm>
            <a:off x="4151653" y="4868899"/>
            <a:ext cx="2010344" cy="867567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2400" b="1" dirty="0">
                <a:solidFill>
                  <a:srgbClr val="002060"/>
                </a:solidFill>
              </a:rPr>
              <a:t>المسار المهني الاعدادي</a:t>
            </a:r>
          </a:p>
        </p:txBody>
      </p:sp>
      <p:cxnSp>
        <p:nvCxnSpPr>
          <p:cNvPr id="21" name="Connecteur en arc 20"/>
          <p:cNvCxnSpPr/>
          <p:nvPr/>
        </p:nvCxnSpPr>
        <p:spPr>
          <a:xfrm>
            <a:off x="5636628" y="4059724"/>
            <a:ext cx="1305189" cy="80917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/>
          <p:nvPr/>
        </p:nvCxnSpPr>
        <p:spPr>
          <a:xfrm rot="16200000" flipH="1">
            <a:off x="4379163" y="4291202"/>
            <a:ext cx="710678" cy="24772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 31">
            <a:hlinkClick r:id="rId6" action="ppaction://hlinkfile"/>
          </p:cNvPr>
          <p:cNvSpPr/>
          <p:nvPr/>
        </p:nvSpPr>
        <p:spPr>
          <a:xfrm>
            <a:off x="2014330" y="4868899"/>
            <a:ext cx="1822500" cy="867567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2000" b="1" dirty="0">
                <a:solidFill>
                  <a:srgbClr val="002060"/>
                </a:solidFill>
              </a:rPr>
              <a:t>التكوين المهني :</a:t>
            </a:r>
          </a:p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2000" b="1" dirty="0">
                <a:solidFill>
                  <a:srgbClr val="002060"/>
                </a:solidFill>
              </a:rPr>
              <a:t>مستوى التخصص</a:t>
            </a:r>
          </a:p>
        </p:txBody>
      </p:sp>
      <p:cxnSp>
        <p:nvCxnSpPr>
          <p:cNvPr id="33" name="Connecteur en arc 32"/>
          <p:cNvCxnSpPr/>
          <p:nvPr/>
        </p:nvCxnSpPr>
        <p:spPr>
          <a:xfrm rot="5400000">
            <a:off x="3048458" y="4218292"/>
            <a:ext cx="780962" cy="46382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rme libre 44">
            <a:hlinkClick r:id="rId6" action="ppaction://hlinkfile"/>
          </p:cNvPr>
          <p:cNvSpPr/>
          <p:nvPr/>
        </p:nvSpPr>
        <p:spPr>
          <a:xfrm>
            <a:off x="120192" y="4868899"/>
            <a:ext cx="1822500" cy="867567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2400" b="1" dirty="0">
                <a:solidFill>
                  <a:srgbClr val="002060"/>
                </a:solidFill>
              </a:rPr>
              <a:t>الثانويات العسكرية</a:t>
            </a:r>
          </a:p>
        </p:txBody>
      </p:sp>
      <p:cxnSp>
        <p:nvCxnSpPr>
          <p:cNvPr id="46" name="Connecteur en arc 45"/>
          <p:cNvCxnSpPr/>
          <p:nvPr/>
        </p:nvCxnSpPr>
        <p:spPr>
          <a:xfrm rot="10800000" flipV="1">
            <a:off x="971238" y="4237148"/>
            <a:ext cx="1565901" cy="6176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35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build="p"/>
      <p:bldP spid="11" grpId="0" animBg="1"/>
      <p:bldP spid="12" grpId="0" animBg="1"/>
      <p:bldP spid="14" grpId="0" animBg="1"/>
      <p:bldP spid="16" grpId="0" animBg="1"/>
      <p:bldP spid="32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56" y="450573"/>
            <a:ext cx="9677875" cy="34744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75" y="3779994"/>
            <a:ext cx="1325217" cy="22795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65092" y="1145552"/>
            <a:ext cx="7310635" cy="24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>
                <a:solidFill>
                  <a:srgbClr val="002060"/>
                </a:solidFill>
              </a:rPr>
              <a:t>المسار المهني الاعدادي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7" y="1355121"/>
            <a:ext cx="1078741" cy="20038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88966" y="6307562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17678" y="6271064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0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09" y="6111400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50918" y="251646"/>
            <a:ext cx="6484454" cy="1159880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المسار المهني الاعدادي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27" y="428711"/>
            <a:ext cx="1117370" cy="91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>
            <a:off x="7354956" y="1372027"/>
            <a:ext cx="1431235" cy="102220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rc 31"/>
          <p:cNvCxnSpPr/>
          <p:nvPr/>
        </p:nvCxnSpPr>
        <p:spPr>
          <a:xfrm rot="10800000" flipV="1">
            <a:off x="2782958" y="1464436"/>
            <a:ext cx="3415669" cy="84145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2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8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88" y="3010444"/>
            <a:ext cx="1415955" cy="229759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37" y="2442375"/>
            <a:ext cx="6427550" cy="382963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98627" y="2843643"/>
            <a:ext cx="4749147" cy="24028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يعتبر المسلك المهني الاعدادي مسارا مناسبا للتلاميذ المتوفرين على قدرات عملية وملكات تفكير عملي ومهارات يدوية ولمن ليس لهم القدرات الكافية على التفكير المجرد الذي </a:t>
            </a:r>
            <a:r>
              <a:rPr lang="ar-MA" sz="3600" b="1" dirty="0" err="1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يتطلبه</a:t>
            </a: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التعليم العام.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18" y="2414543"/>
            <a:ext cx="5635369" cy="386533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14018" y="2843643"/>
            <a:ext cx="3935895" cy="24028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يمثل معبرا بين التكوين المهني ومؤسسات التعليم العالي، وتسمح للدارسين بمؤسسات التكوين المهني بمواصلة تعليمهم الثانوي العام و المهني و  العالي إلى آخر مراحله.</a:t>
            </a:r>
          </a:p>
        </p:txBody>
      </p:sp>
    </p:spTree>
    <p:extLst>
      <p:ext uri="{BB962C8B-B14F-4D97-AF65-F5344CB8AC3E}">
        <p14:creationId xmlns:p14="http://schemas.microsoft.com/office/powerpoint/2010/main" val="8825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us-titre 2"/>
          <p:cNvSpPr txBox="1">
            <a:spLocks/>
          </p:cNvSpPr>
          <p:nvPr/>
        </p:nvSpPr>
        <p:spPr>
          <a:xfrm>
            <a:off x="8945218" y="3179994"/>
            <a:ext cx="3410688" cy="2278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5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الهندسة البيداغوجية للمسار المهني الاعدادي</a:t>
            </a: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2411896" y="226720"/>
            <a:ext cx="5340625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تعليم عام يتابعه التلاميذ في الفصول </a:t>
            </a:r>
            <a:r>
              <a:rPr lang="ar-MA" sz="40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الثانويى</a:t>
            </a:r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الإعدادية (المواد العلمية والأدبية)</a:t>
            </a:r>
          </a:p>
        </p:txBody>
      </p:sp>
      <p:cxnSp>
        <p:nvCxnSpPr>
          <p:cNvPr id="21" name="Connecteur en arc 20"/>
          <p:cNvCxnSpPr/>
          <p:nvPr/>
        </p:nvCxnSpPr>
        <p:spPr>
          <a:xfrm rot="16200000" flipV="1">
            <a:off x="6487421" y="1689173"/>
            <a:ext cx="3383693" cy="175463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62" y="1979872"/>
            <a:ext cx="1370101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2" y="212659"/>
            <a:ext cx="1328924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1409733" y="1859672"/>
            <a:ext cx="6075466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دروس وأشغال تطبيقية ( المواد التخصصية حسب طبيعة التخصص المختار) يتم إنجازها في مراكز التكوين المهني، </a:t>
            </a:r>
          </a:p>
        </p:txBody>
      </p:sp>
      <p:cxnSp>
        <p:nvCxnSpPr>
          <p:cNvPr id="27" name="Connecteur en arc 26"/>
          <p:cNvCxnSpPr/>
          <p:nvPr/>
        </p:nvCxnSpPr>
        <p:spPr>
          <a:xfrm rot="16200000" flipV="1">
            <a:off x="7258069" y="2553546"/>
            <a:ext cx="1763022" cy="161128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8" y="1924415"/>
            <a:ext cx="1370101" cy="991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1766332" y="3578806"/>
            <a:ext cx="5340625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تداريب</a:t>
            </a:r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مهنية يستفيد منها التلاميذ داخل المقاولات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>
            <a:off x="6941303" y="4149778"/>
            <a:ext cx="2335224" cy="28970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2" y="3232244"/>
            <a:ext cx="1770185" cy="105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8" name="Sous-titre 2"/>
          <p:cNvSpPr txBox="1">
            <a:spLocks/>
          </p:cNvSpPr>
          <p:nvPr/>
        </p:nvSpPr>
        <p:spPr>
          <a:xfrm>
            <a:off x="2089445" y="5328255"/>
            <a:ext cx="6191282" cy="916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تدريس المواد المهنية باللغة الفرنسية.</a:t>
            </a:r>
          </a:p>
        </p:txBody>
      </p:sp>
      <p:cxnSp>
        <p:nvCxnSpPr>
          <p:cNvPr id="39" name="Connecteur en arc 38"/>
          <p:cNvCxnSpPr/>
          <p:nvPr/>
        </p:nvCxnSpPr>
        <p:spPr>
          <a:xfrm rot="10800000" flipV="1">
            <a:off x="7752521" y="4530926"/>
            <a:ext cx="1524002" cy="106859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50" y="5054042"/>
            <a:ext cx="1301504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42" name="Rectangle 41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43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45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26" grpId="0"/>
      <p:bldP spid="29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18140" y="424175"/>
            <a:ext cx="8531840" cy="1045778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مجالات  المسار المهني الاعدادي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38" y="8017"/>
            <a:ext cx="2364723" cy="1651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40" name="Sous-titre 2"/>
          <p:cNvSpPr txBox="1">
            <a:spLocks/>
          </p:cNvSpPr>
          <p:nvPr/>
        </p:nvSpPr>
        <p:spPr>
          <a:xfrm>
            <a:off x="8625312" y="3144486"/>
            <a:ext cx="3412707" cy="905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المجال الصناعي</a:t>
            </a:r>
          </a:p>
        </p:txBody>
      </p:sp>
      <p:sp>
        <p:nvSpPr>
          <p:cNvPr id="47" name="Sous-titre 2"/>
          <p:cNvSpPr txBox="1">
            <a:spLocks/>
          </p:cNvSpPr>
          <p:nvPr/>
        </p:nvSpPr>
        <p:spPr>
          <a:xfrm>
            <a:off x="5175360" y="3619850"/>
            <a:ext cx="3318858" cy="925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المجال الفلاحي</a:t>
            </a:r>
          </a:p>
        </p:txBody>
      </p:sp>
      <p:cxnSp>
        <p:nvCxnSpPr>
          <p:cNvPr id="21" name="Connecteur en arc 20"/>
          <p:cNvCxnSpPr/>
          <p:nvPr/>
        </p:nvCxnSpPr>
        <p:spPr>
          <a:xfrm>
            <a:off x="8280727" y="1659672"/>
            <a:ext cx="2379644" cy="137291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 rot="5400000">
            <a:off x="5951182" y="2140029"/>
            <a:ext cx="2102414" cy="97018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718240" y="3550598"/>
            <a:ext cx="4326027" cy="925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المجال الخدماتي</a:t>
            </a:r>
          </a:p>
        </p:txBody>
      </p:sp>
      <p:cxnSp>
        <p:nvCxnSpPr>
          <p:cNvPr id="20" name="Connecteur en arc 19"/>
          <p:cNvCxnSpPr/>
          <p:nvPr/>
        </p:nvCxnSpPr>
        <p:spPr>
          <a:xfrm rot="10800000" flipV="1">
            <a:off x="3339548" y="1793449"/>
            <a:ext cx="2824300" cy="123913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28" y="4082527"/>
            <a:ext cx="1234121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89" y="4545204"/>
            <a:ext cx="1370101" cy="1036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8" y="4426805"/>
            <a:ext cx="1051830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39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42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8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35132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إجراء المراقبة المستمرة في المواد المهنية بالسنة أولى اعدادي وفق الإجراءات و التوجيهات الجاري بها العمل في مراكز التكوين المهني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26" y="5022008"/>
            <a:ext cx="2025831" cy="1684816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4349931" y="2233809"/>
            <a:ext cx="3844834" cy="248745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اعتماد حصة أسبوعية  من 4 ساعات للمواد المهنية على مستوى مؤسسة التكوين خلال السنة الأولى على أن ترتفع تدريجيا خلال المستويين المواليين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25" y="5029323"/>
            <a:ext cx="2025831" cy="1700491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8277116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إجراء المراقبة المستمرة في مواد التعليم العام بجميع المسارات المهنية بالتعليم الاعدادي وفق الإجراءات و التوجيهات المطبقة على هذه المواد بالنسبة للتعليم الثانوي الاعدادي العام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11" y="4996562"/>
            <a:ext cx="2025831" cy="1684816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2028021" y="610300"/>
            <a:ext cx="9071038" cy="974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6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نظام الدراسة بالمسار المهني الاعدادي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32" y="508038"/>
            <a:ext cx="1336397" cy="1022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6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7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" y="1914311"/>
            <a:ext cx="1867422" cy="20800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56" y="188944"/>
            <a:ext cx="1383429" cy="21902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2" y="4033660"/>
            <a:ext cx="958049" cy="16004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586" y="2437840"/>
            <a:ext cx="2150414" cy="19577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4393" y="1805978"/>
            <a:ext cx="1546092" cy="24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MA" sz="2800" b="1" dirty="0">
                <a:solidFill>
                  <a:srgbClr val="002060"/>
                </a:solidFill>
              </a:rPr>
              <a:t>الثانوي الاعدادي المهني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3" y="3017458"/>
            <a:ext cx="594578" cy="820285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0202091" y="2677792"/>
            <a:ext cx="1537162" cy="14191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MA" sz="4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نظام</a:t>
            </a:r>
          </a:p>
          <a:p>
            <a:pPr algn="just" rtl="1"/>
            <a:r>
              <a:rPr lang="ar-MA" sz="4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الامتحانات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14119"/>
              </p:ext>
            </p:extLst>
          </p:nvPr>
        </p:nvGraphicFramePr>
        <p:xfrm>
          <a:off x="2075739" y="40774"/>
          <a:ext cx="7879630" cy="61785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20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288">
                <a:tc>
                  <a:txBody>
                    <a:bodyPr/>
                    <a:lstStyle/>
                    <a:p>
                      <a:pPr algn="r" rtl="1" fontAlgn="base"/>
                      <a:r>
                        <a:rPr lang="ar-MA" sz="4000" b="1" dirty="0">
                          <a:solidFill>
                            <a:srgbClr val="00B0F0"/>
                          </a:solidFill>
                          <a:effectLst/>
                        </a:rPr>
                        <a:t>المعاملات</a:t>
                      </a:r>
                      <a:endParaRPr lang="ar-MA" sz="40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MA" sz="4000" b="1" dirty="0">
                          <a:solidFill>
                            <a:srgbClr val="FF0000"/>
                          </a:solidFill>
                          <a:effectLst/>
                        </a:rPr>
                        <a:t>الحصص</a:t>
                      </a:r>
                      <a:endParaRPr lang="ar-MA" sz="40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MA" sz="4000" b="1" dirty="0">
                          <a:effectLst/>
                        </a:rPr>
                        <a:t>المواد</a:t>
                      </a:r>
                      <a:endParaRPr lang="ar-MA" sz="40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 dirty="0">
                          <a:effectLst/>
                        </a:rPr>
                        <a:t>5</a:t>
                      </a:r>
                      <a:endParaRPr lang="fr-FR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effectLst/>
                        </a:rPr>
                        <a:t>4</a:t>
                      </a:r>
                      <a:endParaRPr lang="fr-FR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effectLst/>
                        </a:rPr>
                        <a:t>اللغة العربية</a:t>
                      </a:r>
                      <a:endParaRPr lang="ar-MA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 dirty="0">
                          <a:effectLst/>
                        </a:rPr>
                        <a:t>5</a:t>
                      </a:r>
                      <a:endParaRPr lang="fr-FR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effectLst/>
                        </a:rPr>
                        <a:t>4</a:t>
                      </a:r>
                      <a:endParaRPr lang="fr-FR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effectLst/>
                        </a:rPr>
                        <a:t>اللغة الفرنسية</a:t>
                      </a:r>
                      <a:endParaRPr lang="ar-MA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17"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>
                          <a:effectLst/>
                        </a:rPr>
                        <a:t>5</a:t>
                      </a:r>
                      <a:endParaRPr lang="fr-FR" sz="24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>
                          <a:effectLst/>
                        </a:rPr>
                        <a:t>5</a:t>
                      </a:r>
                      <a:endParaRPr lang="fr-FR" sz="24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effectLst/>
                        </a:rPr>
                        <a:t>الرياضيات</a:t>
                      </a:r>
                      <a:endParaRPr lang="ar-MA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>
                          <a:effectLst/>
                        </a:rPr>
                        <a:t>2</a:t>
                      </a:r>
                      <a:endParaRPr lang="fr-FR" sz="24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>
                          <a:effectLst/>
                        </a:rPr>
                        <a:t>2</a:t>
                      </a:r>
                      <a:endParaRPr lang="fr-FR" sz="24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effectLst/>
                        </a:rPr>
                        <a:t>التربية الإسلامية</a:t>
                      </a:r>
                      <a:endParaRPr lang="ar-MA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>
                          <a:effectLst/>
                        </a:rPr>
                        <a:t>3</a:t>
                      </a:r>
                      <a:endParaRPr lang="fr-FR" sz="24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>
                          <a:effectLst/>
                        </a:rPr>
                        <a:t>3</a:t>
                      </a:r>
                      <a:endParaRPr lang="fr-FR" sz="24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 err="1">
                          <a:effectLst/>
                        </a:rPr>
                        <a:t>الإجتماعيات</a:t>
                      </a:r>
                      <a:endParaRPr lang="ar-MA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044"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>
                          <a:effectLst/>
                        </a:rPr>
                        <a:t>3</a:t>
                      </a:r>
                      <a:endParaRPr lang="fr-FR" sz="24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effectLst/>
                        </a:rPr>
                        <a:t>2</a:t>
                      </a:r>
                      <a:endParaRPr lang="fr-FR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effectLst/>
                        </a:rPr>
                        <a:t>علوم الحياة والأرض</a:t>
                      </a:r>
                      <a:endParaRPr lang="ar-MA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 dirty="0">
                          <a:effectLst/>
                        </a:rPr>
                        <a:t>2</a:t>
                      </a:r>
                      <a:endParaRPr lang="fr-FR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>
                          <a:effectLst/>
                        </a:rPr>
                        <a:t>2</a:t>
                      </a:r>
                      <a:endParaRPr lang="fr-FR" sz="24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effectLst/>
                        </a:rPr>
                        <a:t>الفيزياء والكيمياء</a:t>
                      </a:r>
                      <a:endParaRPr lang="ar-MA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044"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6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المواد المهنية</a:t>
                      </a: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>
                          <a:effectLst/>
                        </a:rPr>
                        <a:t>2</a:t>
                      </a:r>
                      <a:endParaRPr lang="fr-FR" sz="24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 dirty="0">
                          <a:effectLst/>
                        </a:rPr>
                        <a:t>2</a:t>
                      </a:r>
                      <a:endParaRPr lang="fr-FR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>
                          <a:effectLst/>
                        </a:rPr>
                        <a:t>التربية البدنية</a:t>
                      </a:r>
                      <a:endParaRPr lang="ar-MA" sz="2400" b="1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fr-FR" sz="2400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1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fr-FR" sz="2400" b="1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1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solidFill>
                            <a:schemeClr val="bg1"/>
                          </a:solidFill>
                          <a:effectLst/>
                        </a:rPr>
                        <a:t>التربية الأسرية</a:t>
                      </a:r>
                      <a:endParaRPr lang="ar-MA" sz="2400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1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817"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2400" b="1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1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2400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1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 err="1">
                          <a:solidFill>
                            <a:schemeClr val="bg1"/>
                          </a:solidFill>
                          <a:effectLst/>
                        </a:rPr>
                        <a:t>المعلوميات</a:t>
                      </a:r>
                      <a:endParaRPr lang="ar-MA" sz="2400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1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1156"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2400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1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fr-FR" sz="24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2400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1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MA" sz="2400" b="1" dirty="0">
                          <a:solidFill>
                            <a:schemeClr val="bg1"/>
                          </a:solidFill>
                          <a:effectLst/>
                        </a:rPr>
                        <a:t>التربية التشكيلية أو التربية الموسيقية</a:t>
                      </a:r>
                      <a:endParaRPr lang="ar-MA" sz="2400" b="1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1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11033095" y="4922017"/>
            <a:ext cx="1158905" cy="14241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مواد غير معممة</a:t>
            </a:r>
            <a:endParaRPr lang="fr-FR" sz="2800" b="1" dirty="0"/>
          </a:p>
        </p:txBody>
      </p:sp>
      <p:sp>
        <p:nvSpPr>
          <p:cNvPr id="5" name="Flèche gauche 4"/>
          <p:cNvSpPr/>
          <p:nvPr/>
        </p:nvSpPr>
        <p:spPr>
          <a:xfrm>
            <a:off x="10202091" y="5290457"/>
            <a:ext cx="691196" cy="587829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069803" y="6519446"/>
            <a:ext cx="4019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1600" b="1" dirty="0">
                <a:solidFill>
                  <a:srgbClr val="002060"/>
                </a:solidFill>
              </a:rPr>
              <a:t>من إنجاز : المستشار في التوجيه التربوي ادريس الحاتمي</a:t>
            </a:r>
            <a:endParaRPr lang="fr-F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6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50771" y="-20941"/>
            <a:ext cx="8045209" cy="974475"/>
          </a:xfrm>
        </p:spPr>
        <p:txBody>
          <a:bodyPr>
            <a:noAutofit/>
          </a:bodyPr>
          <a:lstStyle/>
          <a:p>
            <a:pPr rtl="1"/>
            <a:r>
              <a:rPr lang="ar-M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التوجيه بالمسار المهني الاعدادي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4" y="198039"/>
            <a:ext cx="1117370" cy="1159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>
            <a:off x="7151427" y="1775891"/>
            <a:ext cx="1473885" cy="37785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rc 31"/>
          <p:cNvCxnSpPr/>
          <p:nvPr/>
        </p:nvCxnSpPr>
        <p:spPr>
          <a:xfrm rot="10800000" flipV="1">
            <a:off x="2782961" y="1831899"/>
            <a:ext cx="2123890" cy="4739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2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8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22" y="3502578"/>
            <a:ext cx="1334069" cy="163079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53" y="2426222"/>
            <a:ext cx="6044098" cy="8521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526755" y="2578048"/>
            <a:ext cx="4650858" cy="670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5400" b="1" dirty="0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عملية التوجيه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18" y="2414544"/>
            <a:ext cx="5635369" cy="847072"/>
          </a:xfrm>
          <a:prstGeom prst="rect">
            <a:avLst/>
          </a:prstGeom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2348098" y="801416"/>
            <a:ext cx="8045209" cy="974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ولوج المسار المهني الاعدادي يتم من خلال عمليتين :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6074" y="2531494"/>
            <a:ext cx="3481289" cy="670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5400" b="1" dirty="0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عملية إعادة  التوجيه 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6200000" flipH="1">
            <a:off x="8747196" y="3560870"/>
            <a:ext cx="658078" cy="1647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 30">
            <a:hlinkClick r:id="rId8" action="ppaction://hlinkfile"/>
          </p:cNvPr>
          <p:cNvSpPr/>
          <p:nvPr/>
        </p:nvSpPr>
        <p:spPr>
          <a:xfrm>
            <a:off x="6810137" y="3812605"/>
            <a:ext cx="4367476" cy="2174458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200" b="1" dirty="0">
                <a:solidFill>
                  <a:srgbClr val="002060"/>
                </a:solidFill>
              </a:rPr>
              <a:t>تلاميذ السنة السادسة من التعليم الابتدائي الناجحون؛</a:t>
            </a:r>
          </a:p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خلال الدورة الثانية</a:t>
            </a:r>
            <a:endParaRPr lang="fr-FR" sz="3200" b="1" dirty="0">
              <a:solidFill>
                <a:srgbClr val="002060"/>
              </a:solidFill>
            </a:endParaRPr>
          </a:p>
        </p:txBody>
      </p:sp>
      <p:cxnSp>
        <p:nvCxnSpPr>
          <p:cNvPr id="33" name="Connecteur en arc 32"/>
          <p:cNvCxnSpPr/>
          <p:nvPr/>
        </p:nvCxnSpPr>
        <p:spPr>
          <a:xfrm rot="16200000" flipH="1">
            <a:off x="2634575" y="3522713"/>
            <a:ext cx="658078" cy="1647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e libre 33">
            <a:hlinkClick r:id="rId8" action="ppaction://hlinkfile"/>
          </p:cNvPr>
          <p:cNvSpPr/>
          <p:nvPr/>
        </p:nvSpPr>
        <p:spPr>
          <a:xfrm>
            <a:off x="697516" y="3774448"/>
            <a:ext cx="4367476" cy="2174458"/>
          </a:xfrm>
          <a:custGeom>
            <a:avLst/>
            <a:gdLst>
              <a:gd name="connsiteX0" fmla="*/ 0 w 2613421"/>
              <a:gd name="connsiteY0" fmla="*/ 156805 h 1568053"/>
              <a:gd name="connsiteX1" fmla="*/ 45927 w 2613421"/>
              <a:gd name="connsiteY1" fmla="*/ 45927 h 1568053"/>
              <a:gd name="connsiteX2" fmla="*/ 156805 w 2613421"/>
              <a:gd name="connsiteY2" fmla="*/ 0 h 1568053"/>
              <a:gd name="connsiteX3" fmla="*/ 2456616 w 2613421"/>
              <a:gd name="connsiteY3" fmla="*/ 0 h 1568053"/>
              <a:gd name="connsiteX4" fmla="*/ 2567494 w 2613421"/>
              <a:gd name="connsiteY4" fmla="*/ 45927 h 1568053"/>
              <a:gd name="connsiteX5" fmla="*/ 2613421 w 2613421"/>
              <a:gd name="connsiteY5" fmla="*/ 156805 h 1568053"/>
              <a:gd name="connsiteX6" fmla="*/ 2613421 w 2613421"/>
              <a:gd name="connsiteY6" fmla="*/ 1411248 h 1568053"/>
              <a:gd name="connsiteX7" fmla="*/ 2567494 w 2613421"/>
              <a:gd name="connsiteY7" fmla="*/ 1522126 h 1568053"/>
              <a:gd name="connsiteX8" fmla="*/ 2456616 w 2613421"/>
              <a:gd name="connsiteY8" fmla="*/ 1568053 h 1568053"/>
              <a:gd name="connsiteX9" fmla="*/ 156805 w 2613421"/>
              <a:gd name="connsiteY9" fmla="*/ 1568053 h 1568053"/>
              <a:gd name="connsiteX10" fmla="*/ 45927 w 2613421"/>
              <a:gd name="connsiteY10" fmla="*/ 1522126 h 1568053"/>
              <a:gd name="connsiteX11" fmla="*/ 0 w 2613421"/>
              <a:gd name="connsiteY11" fmla="*/ 1411248 h 1568053"/>
              <a:gd name="connsiteX12" fmla="*/ 0 w 2613421"/>
              <a:gd name="connsiteY12" fmla="*/ 156805 h 15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421" h="1568053">
                <a:moveTo>
                  <a:pt x="0" y="156805"/>
                </a:moveTo>
                <a:cubicBezTo>
                  <a:pt x="0" y="115218"/>
                  <a:pt x="16521" y="75334"/>
                  <a:pt x="45927" y="45927"/>
                </a:cubicBezTo>
                <a:cubicBezTo>
                  <a:pt x="75334" y="16520"/>
                  <a:pt x="115218" y="0"/>
                  <a:pt x="156805" y="0"/>
                </a:cubicBezTo>
                <a:lnTo>
                  <a:pt x="2456616" y="0"/>
                </a:lnTo>
                <a:cubicBezTo>
                  <a:pt x="2498203" y="0"/>
                  <a:pt x="2538087" y="16521"/>
                  <a:pt x="2567494" y="45927"/>
                </a:cubicBezTo>
                <a:cubicBezTo>
                  <a:pt x="2596901" y="75334"/>
                  <a:pt x="2613421" y="115218"/>
                  <a:pt x="2613421" y="156805"/>
                </a:cubicBezTo>
                <a:lnTo>
                  <a:pt x="2613421" y="1411248"/>
                </a:lnTo>
                <a:cubicBezTo>
                  <a:pt x="2613421" y="1452835"/>
                  <a:pt x="2596901" y="1492719"/>
                  <a:pt x="2567494" y="1522126"/>
                </a:cubicBezTo>
                <a:cubicBezTo>
                  <a:pt x="2538087" y="1551533"/>
                  <a:pt x="2498203" y="1568053"/>
                  <a:pt x="2456616" y="1568053"/>
                </a:cubicBezTo>
                <a:lnTo>
                  <a:pt x="156805" y="1568053"/>
                </a:lnTo>
                <a:cubicBezTo>
                  <a:pt x="115218" y="1568053"/>
                  <a:pt x="75334" y="1551532"/>
                  <a:pt x="45927" y="1522126"/>
                </a:cubicBezTo>
                <a:cubicBezTo>
                  <a:pt x="16520" y="1492719"/>
                  <a:pt x="0" y="1452835"/>
                  <a:pt x="0" y="1411248"/>
                </a:cubicBezTo>
                <a:lnTo>
                  <a:pt x="0" y="156805"/>
                </a:lnTo>
                <a:close/>
              </a:path>
            </a:pathLst>
          </a:custGeom>
          <a:solidFill>
            <a:srgbClr val="F2F4E6"/>
          </a:solidFill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227" tIns="160227" rIns="160227" bIns="160227" numCol="1" spcCol="1270" anchor="ctr" anchorCtr="0">
            <a:noAutofit/>
          </a:bodyPr>
          <a:lstStyle/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200" b="1" dirty="0">
                <a:solidFill>
                  <a:srgbClr val="002060"/>
                </a:solidFill>
              </a:rPr>
              <a:t>تلاميذ السنة أولى اعدادي </a:t>
            </a:r>
          </a:p>
          <a:p>
            <a:pPr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خلال بداية السنة الدراسية قبل متم شهر اكتوبر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7" grpId="0"/>
      <p:bldP spid="29" grpId="0"/>
      <p:bldP spid="31" grpId="0" animBg="1"/>
      <p:bldP spid="3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792</Words>
  <Application>Microsoft Office PowerPoint</Application>
  <PresentationFormat>Grand écran</PresentationFormat>
  <Paragraphs>141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Arabic Typesetting</vt:lpstr>
      <vt:lpstr>Arial</vt:lpstr>
      <vt:lpstr>Calibri</vt:lpstr>
      <vt:lpstr>Calibri Light</vt:lpstr>
      <vt:lpstr>Courier New</vt:lpstr>
      <vt:lpstr>inherit</vt:lpstr>
      <vt:lpstr>Thème Office</vt:lpstr>
      <vt:lpstr>Présentation PowerPoint</vt:lpstr>
      <vt:lpstr>Présentation PowerPoint</vt:lpstr>
      <vt:lpstr>Présentation PowerPoint</vt:lpstr>
      <vt:lpstr>المسار المهني الاعدادي</vt:lpstr>
      <vt:lpstr>Présentation PowerPoint</vt:lpstr>
      <vt:lpstr>مجالات  المسار المهني الاعدادي</vt:lpstr>
      <vt:lpstr>Présentation PowerPoint</vt:lpstr>
      <vt:lpstr>Présentation PowerPoint</vt:lpstr>
      <vt:lpstr>التوجيه بالمسار المهني الاعدادي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driss</dc:creator>
  <cp:lastModifiedBy>driss elhatimy</cp:lastModifiedBy>
  <cp:revision>123</cp:revision>
  <dcterms:created xsi:type="dcterms:W3CDTF">2016-03-03T11:05:39Z</dcterms:created>
  <dcterms:modified xsi:type="dcterms:W3CDTF">2017-02-06T14:40:14Z</dcterms:modified>
</cp:coreProperties>
</file>