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81" r:id="rId5"/>
    <p:sldId id="282" r:id="rId6"/>
    <p:sldId id="288" r:id="rId7"/>
    <p:sldId id="284" r:id="rId8"/>
    <p:sldId id="363" r:id="rId9"/>
    <p:sldId id="285" r:id="rId10"/>
    <p:sldId id="289" r:id="rId11"/>
    <p:sldId id="290" r:id="rId12"/>
    <p:sldId id="361" r:id="rId13"/>
    <p:sldId id="291" r:id="rId14"/>
    <p:sldId id="293" r:id="rId15"/>
    <p:sldId id="294" r:id="rId16"/>
    <p:sldId id="362" r:id="rId17"/>
    <p:sldId id="295" r:id="rId18"/>
    <p:sldId id="297" r:id="rId19"/>
    <p:sldId id="298" r:id="rId20"/>
    <p:sldId id="364" r:id="rId21"/>
    <p:sldId id="300" r:id="rId22"/>
    <p:sldId id="301" r:id="rId23"/>
    <p:sldId id="365" r:id="rId24"/>
    <p:sldId id="366" r:id="rId25"/>
    <p:sldId id="302" r:id="rId26"/>
    <p:sldId id="303" r:id="rId27"/>
    <p:sldId id="304" r:id="rId28"/>
    <p:sldId id="305" r:id="rId29"/>
    <p:sldId id="306" r:id="rId30"/>
    <p:sldId id="307" r:id="rId31"/>
    <p:sldId id="358" r:id="rId32"/>
    <p:sldId id="359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28" r:id="rId42"/>
    <p:sldId id="319" r:id="rId43"/>
    <p:sldId id="329" r:id="rId44"/>
    <p:sldId id="354" r:id="rId45"/>
    <p:sldId id="355" r:id="rId46"/>
    <p:sldId id="356" r:id="rId47"/>
    <p:sldId id="357" r:id="rId48"/>
    <p:sldId id="323" r:id="rId49"/>
    <p:sldId id="338" r:id="rId50"/>
    <p:sldId id="339" r:id="rId51"/>
    <p:sldId id="367" r:id="rId52"/>
    <p:sldId id="341" r:id="rId53"/>
    <p:sldId id="32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BD9D9"/>
    <a:srgbClr val="C7DDDC"/>
    <a:srgbClr val="95A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jpg"/><Relationship Id="rId7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jpg"/><Relationship Id="rId7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3.jpg"/><Relationship Id="rId7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2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jpe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0.png"/><Relationship Id="rId7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.png"/><Relationship Id="rId7" Type="http://schemas.openxmlformats.org/officeDocument/2006/relationships/image" Target="../media/image6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6121" y="1925084"/>
            <a:ext cx="9786221" cy="1234997"/>
          </a:xfrm>
        </p:spPr>
        <p:txBody>
          <a:bodyPr>
            <a:noAutofit/>
          </a:bodyPr>
          <a:lstStyle/>
          <a:p>
            <a:pPr rtl="1"/>
            <a:r>
              <a:rPr lang="ar-MA" sz="9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الدراسة بعد الثالثة إعدادي</a:t>
            </a:r>
            <a:endParaRPr lang="en-US" sz="9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6121" y="3450204"/>
            <a:ext cx="9144000" cy="2264189"/>
          </a:xfrm>
        </p:spPr>
        <p:txBody>
          <a:bodyPr>
            <a:noAutofit/>
          </a:bodyPr>
          <a:lstStyle/>
          <a:p>
            <a:pPr rtl="1"/>
            <a:r>
              <a:rPr lang="ar-MA" sz="72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إمكانات التوجيه بعد الثالثة اعدادي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7" y="286297"/>
            <a:ext cx="2398125" cy="3812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3" y="2520238"/>
            <a:ext cx="1823105" cy="409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13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15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27234" y="2388459"/>
            <a:ext cx="3825506" cy="2525728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الجذع المشترك العلمي </a:t>
            </a:r>
            <a:endParaRPr lang="en-US" sz="6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575" y="518260"/>
            <a:ext cx="6374294" cy="846412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التجريبية مسالك عامة و دولية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68" y="351308"/>
            <a:ext cx="3352800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5916158" y="1296015"/>
            <a:ext cx="2978935" cy="20096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5967680" y="2972277"/>
            <a:ext cx="2420942" cy="108289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137545" y="1555070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الرياضية مسالك عامة و دولية</a:t>
            </a: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556961" y="2735734"/>
            <a:ext cx="5424426" cy="87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و التكنولوجيات الكهربائية و الميكانيكية</a:t>
            </a: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6268276" y="1976989"/>
            <a:ext cx="2142171" cy="191678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3" name="Connecteur en arc 12"/>
          <p:cNvCxnSpPr/>
          <p:nvPr/>
        </p:nvCxnSpPr>
        <p:spPr>
          <a:xfrm rot="10800000">
            <a:off x="5848500" y="4012195"/>
            <a:ext cx="2540123" cy="2135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137545" y="3587064"/>
            <a:ext cx="5973851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الباكالوريا المهنية : مسالك صناعية، خدماتية و فلاحية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6" name="Connecteur en arc 15"/>
          <p:cNvCxnSpPr/>
          <p:nvPr/>
        </p:nvCxnSpPr>
        <p:spPr>
          <a:xfrm rot="10800000" flipV="1">
            <a:off x="5802010" y="4428230"/>
            <a:ext cx="2564482" cy="3399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/>
          <p:cNvSpPr txBox="1">
            <a:spLocks/>
          </p:cNvSpPr>
          <p:nvPr/>
        </p:nvSpPr>
        <p:spPr>
          <a:xfrm>
            <a:off x="1338471" y="4385978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والتدبير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5552662" y="4685782"/>
            <a:ext cx="2813831" cy="11138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1182703" y="5443101"/>
            <a:ext cx="5373865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</p:txBody>
      </p:sp>
    </p:spTree>
    <p:extLst>
      <p:ext uri="{BB962C8B-B14F-4D97-AF65-F5344CB8AC3E}">
        <p14:creationId xmlns:p14="http://schemas.microsoft.com/office/powerpoint/2010/main" val="26107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20" grpId="0"/>
      <p:bldP spid="10" grpId="0"/>
      <p:bldP spid="14" grpId="0" build="p"/>
      <p:bldP spid="17" grpId="0" build="p"/>
      <p:bldP spid="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85714" y="2174671"/>
            <a:ext cx="4401695" cy="2556371"/>
          </a:xfrm>
          <a:prstGeom prst="ellipse">
            <a:avLst/>
          </a:prstGeom>
          <a:solidFill>
            <a:srgbClr val="CBD9D9"/>
          </a:solidFill>
          <a:ln>
            <a:solidFill>
              <a:srgbClr val="C7DD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a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افاق الجذع المشترك العلمي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46434" y="90108"/>
            <a:ext cx="2782957" cy="1310238"/>
          </a:xfrm>
        </p:spPr>
        <p:txBody>
          <a:bodyPr>
            <a:noAutofit/>
          </a:bodyPr>
          <a:lstStyle/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التدريس</a:t>
            </a:r>
            <a:endParaRPr lang="en-US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4" name="Connecteur en arc 23"/>
          <p:cNvCxnSpPr/>
          <p:nvPr/>
        </p:nvCxnSpPr>
        <p:spPr>
          <a:xfrm flipV="1">
            <a:off x="7089913" y="1110234"/>
            <a:ext cx="1902245" cy="106443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8984975" y="2636190"/>
            <a:ext cx="3307396" cy="1842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الاعلام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5" name="Connecteur en arc 14"/>
          <p:cNvCxnSpPr>
            <a:stCxn id="2" idx="6"/>
          </p:cNvCxnSpPr>
          <p:nvPr/>
        </p:nvCxnSpPr>
        <p:spPr>
          <a:xfrm flipV="1">
            <a:off x="8587409" y="3417203"/>
            <a:ext cx="1550504" cy="3565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ous-titre 2"/>
          <p:cNvSpPr txBox="1">
            <a:spLocks/>
          </p:cNvSpPr>
          <p:nvPr/>
        </p:nvSpPr>
        <p:spPr>
          <a:xfrm>
            <a:off x="225424" y="254357"/>
            <a:ext cx="370250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الهندسة الميكانيكية و الكهربائية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1" name="Connecteur en arc 20"/>
          <p:cNvCxnSpPr/>
          <p:nvPr/>
        </p:nvCxnSpPr>
        <p:spPr>
          <a:xfrm rot="10800000">
            <a:off x="3432604" y="1347460"/>
            <a:ext cx="1842776" cy="95960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 txBox="1">
            <a:spLocks/>
          </p:cNvSpPr>
          <p:nvPr/>
        </p:nvSpPr>
        <p:spPr>
          <a:xfrm>
            <a:off x="856889" y="2426698"/>
            <a:ext cx="2526497" cy="833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الاقتصاد</a:t>
            </a:r>
            <a:endParaRPr lang="en-US" sz="2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3" name="Connecteur en arc 22"/>
          <p:cNvCxnSpPr/>
          <p:nvPr/>
        </p:nvCxnSpPr>
        <p:spPr>
          <a:xfrm rot="10800000">
            <a:off x="3327981" y="3452857"/>
            <a:ext cx="811848" cy="6863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 txBox="1">
            <a:spLocks/>
          </p:cNvSpPr>
          <p:nvPr/>
        </p:nvSpPr>
        <p:spPr>
          <a:xfrm>
            <a:off x="9213934" y="5574565"/>
            <a:ext cx="3124694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التطبيب و البيطرة و الصيدلة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6" name="Connecteur en arc 25"/>
          <p:cNvCxnSpPr/>
          <p:nvPr/>
        </p:nvCxnSpPr>
        <p:spPr>
          <a:xfrm>
            <a:off x="7871912" y="4543622"/>
            <a:ext cx="848454" cy="62295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us-titre 2"/>
          <p:cNvSpPr txBox="1">
            <a:spLocks/>
          </p:cNvSpPr>
          <p:nvPr/>
        </p:nvSpPr>
        <p:spPr>
          <a:xfrm>
            <a:off x="437322" y="4855101"/>
            <a:ext cx="3647023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الهندسة المعمارية و الزراعية 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3988984" y="4731041"/>
            <a:ext cx="1391477" cy="11264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58" y="624909"/>
            <a:ext cx="1784123" cy="1254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9" y="624909"/>
            <a:ext cx="1877809" cy="160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2" y="2843320"/>
            <a:ext cx="2206482" cy="1504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5296261"/>
            <a:ext cx="2328897" cy="149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26" y="5282787"/>
            <a:ext cx="2115392" cy="150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11" y="3117603"/>
            <a:ext cx="1562164" cy="117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3" name="Sous-titre 2"/>
          <p:cNvSpPr txBox="1">
            <a:spLocks/>
          </p:cNvSpPr>
          <p:nvPr/>
        </p:nvSpPr>
        <p:spPr>
          <a:xfrm>
            <a:off x="5840615" y="-69074"/>
            <a:ext cx="2782957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الميدان العسكري والشبه العسكري</a:t>
            </a:r>
            <a:endParaRPr lang="en-US" sz="2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4" name="Connecteur en arc 33"/>
          <p:cNvCxnSpPr/>
          <p:nvPr/>
        </p:nvCxnSpPr>
        <p:spPr>
          <a:xfrm rot="16200000" flipV="1">
            <a:off x="5669800" y="1629200"/>
            <a:ext cx="1064437" cy="2650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2" y="-138862"/>
            <a:ext cx="1598329" cy="170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1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4" grpId="0"/>
      <p:bldP spid="18" grpId="0"/>
      <p:bldP spid="22" grpId="0"/>
      <p:bldP spid="25" grpId="0"/>
      <p:bldP spid="29" grpId="0"/>
      <p:bldP spid="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35659" y="1016001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40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الأهداف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9600" y="5156201"/>
            <a:ext cx="3816350" cy="504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4000" b="1" i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2800" b="1" i="1" dirty="0">
                <a:solidFill>
                  <a:schemeClr val="tx1"/>
                </a:solidFill>
                <a:cs typeface="+mj-cs"/>
              </a:rPr>
              <a:t>بعض الآفاق المهنية</a:t>
            </a:r>
            <a:endParaRPr lang="fr-FR" sz="2800" b="1" i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9600" y="3358356"/>
            <a:ext cx="3600450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4000" b="1" dirty="0">
                <a:solidFill>
                  <a:srgbClr val="FF00FF"/>
                </a:solidFill>
                <a:cs typeface="ACS  Zomorrod Extra Bold" pitchFamily="2" charset="-78"/>
                <a:sym typeface="Wingdings"/>
              </a:rPr>
              <a:t></a:t>
            </a:r>
            <a:r>
              <a:rPr lang="ar-MA" sz="2800" b="1" dirty="0">
                <a:solidFill>
                  <a:schemeClr val="tx1"/>
                </a:solidFill>
              </a:rPr>
              <a:t>المؤهلات المطلوبة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5794" y="944129"/>
            <a:ext cx="4572000" cy="359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4000" b="1" dirty="0">
                <a:solidFill>
                  <a:srgbClr val="FF00FF"/>
                </a:solidFill>
                <a:cs typeface="ACS  Zomorrod Extra Bold" pitchFamily="2" charset="-78"/>
                <a:sym typeface="Wingdings"/>
              </a:rPr>
              <a:t></a:t>
            </a:r>
            <a:r>
              <a:rPr lang="ar-MA" sz="2800" b="1" dirty="0">
                <a:solidFill>
                  <a:schemeClr val="tx1"/>
                </a:solidFill>
              </a:rPr>
              <a:t>المواد المدرسة و الحصص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9" name="Parenthèses 8"/>
          <p:cNvSpPr/>
          <p:nvPr/>
        </p:nvSpPr>
        <p:spPr>
          <a:xfrm>
            <a:off x="6383337" y="1557338"/>
            <a:ext cx="5151165" cy="1655762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rgbClr val="FFFF00"/>
                </a:solidFill>
                <a:sym typeface="Wingdings"/>
              </a:rPr>
              <a:t></a:t>
            </a: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MA" sz="1600" b="1" dirty="0">
                <a:solidFill>
                  <a:schemeClr val="tx1"/>
                </a:solidFill>
              </a:rPr>
              <a:t>إعطاء التلميذ المبادئ </a:t>
            </a:r>
            <a:r>
              <a:rPr lang="ar-MA" sz="1600" b="1" dirty="0" err="1">
                <a:solidFill>
                  <a:schemeClr val="tx1"/>
                </a:solidFill>
              </a:rPr>
              <a:t>الأساسة</a:t>
            </a:r>
            <a:r>
              <a:rPr lang="ar-MA" sz="1600" b="1" dirty="0">
                <a:solidFill>
                  <a:schemeClr val="tx1"/>
                </a:solidFill>
              </a:rPr>
              <a:t> للبحث العلمي.</a:t>
            </a:r>
          </a:p>
          <a:p>
            <a:pPr algn="r" rtl="1">
              <a:defRPr/>
            </a:pPr>
            <a:r>
              <a:rPr lang="ar-MA" sz="1600" b="1" dirty="0">
                <a:solidFill>
                  <a:srgbClr val="FFFF00"/>
                </a:solidFill>
                <a:sym typeface="Wingdings"/>
              </a:rPr>
              <a:t></a:t>
            </a: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MA" sz="1600" b="1" dirty="0">
                <a:solidFill>
                  <a:schemeClr val="tx1"/>
                </a:solidFill>
              </a:rPr>
              <a:t>تنمية التفكير العلمي لدى التلميذ و تمكينه من فهم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</a:rPr>
              <a:t> و وصف الواقع و معالجة مختلف الظواهر الطبيعية.</a:t>
            </a:r>
          </a:p>
          <a:p>
            <a:pPr algn="r" rtl="1">
              <a:defRPr/>
            </a:pPr>
            <a:r>
              <a:rPr lang="ar-MA" sz="1600" b="1" dirty="0">
                <a:solidFill>
                  <a:srgbClr val="FFFF00"/>
                </a:solidFill>
                <a:sym typeface="Wingdings"/>
              </a:rPr>
              <a:t></a:t>
            </a: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MA" sz="1600" b="1" dirty="0">
                <a:solidFill>
                  <a:schemeClr val="tx1"/>
                </a:solidFill>
              </a:rPr>
              <a:t>تمكين التلميذ من الدقة في الملاحظة و استعمال المهارات اليدوية في المختبر</a:t>
            </a:r>
            <a:r>
              <a:rPr lang="ar-MA" dirty="0"/>
              <a:t>.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96465"/>
              </p:ext>
            </p:extLst>
          </p:nvPr>
        </p:nvGraphicFramePr>
        <p:xfrm>
          <a:off x="648790" y="1375252"/>
          <a:ext cx="4571999" cy="52989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8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المعامل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kern="1200" dirty="0"/>
                        <a:t>الحصص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kern="1200" dirty="0"/>
                        <a:t>المواد المقررة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التربية الإسلامية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 العربية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/>
                        <a:t>2</a:t>
                      </a:r>
                      <a:endParaRPr lang="fr-FR" sz="16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الفلسفة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 </a:t>
                      </a:r>
                      <a:r>
                        <a:rPr lang="ar-SA" sz="1600" b="1" kern="1200" dirty="0"/>
                        <a:t>التاريـخ والجغرافيا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 الفرنسية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</a:t>
                      </a:r>
                      <a:r>
                        <a:rPr lang="ar-MA" sz="1600" b="1" kern="1200" dirty="0"/>
                        <a:t> الاجنبية الثانية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الإعلاميات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5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الرياضيات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 </a:t>
                      </a:r>
                      <a:r>
                        <a:rPr lang="ar-SA" sz="1600" b="1" kern="1200" dirty="0"/>
                        <a:t>علوم الحياة والأرض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الفيزياء والكيمياء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التربية البدنية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 err="1"/>
                        <a:t>....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/>
                        <a:t>المواظبة والسلوك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/>
                        <a:t>31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/>
                        <a:t>المجموع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Parenthèses 10"/>
          <p:cNvSpPr/>
          <p:nvPr/>
        </p:nvSpPr>
        <p:spPr>
          <a:xfrm>
            <a:off x="6383339" y="3933825"/>
            <a:ext cx="5151163" cy="1150938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مستوى جيد في المواد العلمية و اللغة </a:t>
            </a:r>
            <a:r>
              <a:rPr lang="ar-MA" sz="1600" b="1" dirty="0" err="1">
                <a:solidFill>
                  <a:schemeClr val="tx1"/>
                </a:solidFill>
              </a:rPr>
              <a:t>الفرنسية.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حب الاستطلاع والميول إلى البحث العلمي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القدرة على إنجاز رسوم تخطيطية واستعمال التعبير البياني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القدرة على الملاحظة الدقيقة والتجريب والاستنتاج</a:t>
            </a:r>
          </a:p>
        </p:txBody>
      </p:sp>
      <p:sp>
        <p:nvSpPr>
          <p:cNvPr id="12" name="Parenthèses 11"/>
          <p:cNvSpPr/>
          <p:nvPr/>
        </p:nvSpPr>
        <p:spPr>
          <a:xfrm>
            <a:off x="6527800" y="5732464"/>
            <a:ext cx="5006702" cy="1125537"/>
          </a:xfrm>
          <a:prstGeom prst="bracketPair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 err="1">
                <a:solidFill>
                  <a:schemeClr val="tx1"/>
                </a:solidFill>
              </a:rPr>
              <a:t>التدريس </a:t>
            </a:r>
            <a:r>
              <a:rPr lang="ar-MA" sz="1600" b="1" dirty="0">
                <a:solidFill>
                  <a:schemeClr val="tx1"/>
                </a:solidFill>
              </a:rPr>
              <a:t>– </a:t>
            </a:r>
            <a:r>
              <a:rPr lang="ar-MA" sz="1600" b="1" dirty="0" err="1">
                <a:solidFill>
                  <a:schemeClr val="tx1"/>
                </a:solidFill>
              </a:rPr>
              <a:t>الهندسة </a:t>
            </a:r>
            <a:r>
              <a:rPr lang="ar-MA" sz="1600" b="1" dirty="0">
                <a:solidFill>
                  <a:schemeClr val="tx1"/>
                </a:solidFill>
              </a:rPr>
              <a:t>– الطب </a:t>
            </a:r>
            <a:r>
              <a:rPr lang="ar-MA" sz="1600" b="1" dirty="0" err="1">
                <a:solidFill>
                  <a:schemeClr val="tx1"/>
                </a:solidFill>
              </a:rPr>
              <a:t>والصيدلة </a:t>
            </a:r>
            <a:r>
              <a:rPr lang="ar-MA" sz="1600" b="1" dirty="0">
                <a:solidFill>
                  <a:schemeClr val="tx1"/>
                </a:solidFill>
              </a:rPr>
              <a:t>– </a:t>
            </a:r>
            <a:r>
              <a:rPr lang="ar-MA" sz="1600" b="1" dirty="0" err="1">
                <a:solidFill>
                  <a:schemeClr val="tx1"/>
                </a:solidFill>
              </a:rPr>
              <a:t>التمريض </a:t>
            </a:r>
            <a:r>
              <a:rPr lang="ar-MA" sz="1600" b="1" dirty="0">
                <a:solidFill>
                  <a:schemeClr val="tx1"/>
                </a:solidFill>
              </a:rPr>
              <a:t>– </a:t>
            </a:r>
            <a:r>
              <a:rPr lang="ar-MA" sz="1600" b="1" dirty="0" err="1">
                <a:solidFill>
                  <a:schemeClr val="tx1"/>
                </a:solidFill>
              </a:rPr>
              <a:t>الإعلام </a:t>
            </a:r>
            <a:r>
              <a:rPr lang="ar-MA" sz="1600" b="1" dirty="0">
                <a:solidFill>
                  <a:schemeClr val="tx1"/>
                </a:solidFill>
              </a:rPr>
              <a:t>– </a:t>
            </a:r>
            <a:r>
              <a:rPr lang="ar-MA" sz="1600" b="1" dirty="0" err="1">
                <a:solidFill>
                  <a:schemeClr val="tx1"/>
                </a:solidFill>
              </a:rPr>
              <a:t>الملاحة </a:t>
            </a:r>
            <a:r>
              <a:rPr lang="ar-MA" sz="1600" b="1" dirty="0">
                <a:solidFill>
                  <a:schemeClr val="tx1"/>
                </a:solidFill>
              </a:rPr>
              <a:t>– الميدان  العسكري والشبه </a:t>
            </a:r>
            <a:r>
              <a:rPr lang="ar-MA" sz="1600" b="1" dirty="0" err="1">
                <a:solidFill>
                  <a:schemeClr val="tx1"/>
                </a:solidFill>
              </a:rPr>
              <a:t>عسكري....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4" name="Pensées 13"/>
          <p:cNvSpPr/>
          <p:nvPr/>
        </p:nvSpPr>
        <p:spPr>
          <a:xfrm>
            <a:off x="1748870" y="62273"/>
            <a:ext cx="8604250" cy="86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2400" b="1">
                <a:solidFill>
                  <a:schemeClr val="tx1"/>
                </a:solidFill>
                <a:cs typeface="+mj-cs"/>
              </a:rPr>
              <a:t>الـجذع المشترك العلمي</a:t>
            </a:r>
            <a:endParaRPr lang="ar-MA" sz="2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65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631832" y="2174735"/>
            <a:ext cx="3844834" cy="248745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الرياضيات - الفيزياء والكيمياء - الفرنسية</a:t>
            </a:r>
            <a:endParaRPr lang="en-US" sz="44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26" y="4970249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123014" y="1335516"/>
            <a:ext cx="2782957" cy="88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المواد المؤهلة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724939" y="2219019"/>
            <a:ext cx="5994050" cy="246452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5ADB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بنية جسمانية سليمة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دقة الملاحظة والقدرة على التنظيم العقلاني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حب العمل اليدوي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القدرة على التحليل والتنظيم والتدبير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المبادرة والاستعداد لربط علاقات اجتماعية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قابلية لفهم المعطيات الاقتصادية وتحليلها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8" y="4970249"/>
            <a:ext cx="2025831" cy="1684816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7252999" y="1385239"/>
            <a:ext cx="4049769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المؤهلات الشخصية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5724939" y="114424"/>
            <a:ext cx="6156771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None/>
            </a:pPr>
            <a:r>
              <a:rPr lang="ar-MA" sz="8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التكنولوجي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89" y="104808"/>
            <a:ext cx="2359767" cy="131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36118" y="2893779"/>
            <a:ext cx="3825506" cy="189159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الجذع المشترك التكنولوجي</a:t>
            </a:r>
            <a:endParaRPr lang="en-US" sz="6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575" y="518260"/>
            <a:ext cx="6374294" cy="846412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التجريبية مسالك عامة و دولية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68" y="351308"/>
            <a:ext cx="3352800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5916158" y="1296015"/>
            <a:ext cx="2978935" cy="20096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5967680" y="2972277"/>
            <a:ext cx="2420942" cy="108289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137545" y="1555070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الرياضية مسالك عامة و دولية</a:t>
            </a: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556961" y="2735734"/>
            <a:ext cx="5424426" cy="87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و التكنولوجيات الكهربائية و الميكانيكية</a:t>
            </a: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6268276" y="1976989"/>
            <a:ext cx="2142171" cy="191678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3" name="Connecteur en arc 12"/>
          <p:cNvCxnSpPr/>
          <p:nvPr/>
        </p:nvCxnSpPr>
        <p:spPr>
          <a:xfrm rot="10800000">
            <a:off x="5848500" y="4012195"/>
            <a:ext cx="2540123" cy="2135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137545" y="3587064"/>
            <a:ext cx="5973851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الباكالوريا المهنية : مسالك صناعية، خدماتية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6" name="Connecteur en arc 15"/>
          <p:cNvCxnSpPr/>
          <p:nvPr/>
        </p:nvCxnSpPr>
        <p:spPr>
          <a:xfrm rot="10800000" flipV="1">
            <a:off x="5802010" y="4428230"/>
            <a:ext cx="2564482" cy="3399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/>
          <p:cNvSpPr txBox="1">
            <a:spLocks/>
          </p:cNvSpPr>
          <p:nvPr/>
        </p:nvSpPr>
        <p:spPr>
          <a:xfrm>
            <a:off x="1338471" y="4385978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والتدبير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5552662" y="4685782"/>
            <a:ext cx="2813831" cy="11138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1182703" y="5443101"/>
            <a:ext cx="5373865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</p:txBody>
      </p:sp>
    </p:spTree>
    <p:extLst>
      <p:ext uri="{BB962C8B-B14F-4D97-AF65-F5344CB8AC3E}">
        <p14:creationId xmlns:p14="http://schemas.microsoft.com/office/powerpoint/2010/main" val="19273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20" grpId="0"/>
      <p:bldP spid="10" grpId="0"/>
      <p:bldP spid="14" grpId="0" build="p"/>
      <p:bldP spid="17" grpId="0" build="p"/>
      <p:bldP spid="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85714" y="2174671"/>
            <a:ext cx="4401695" cy="2556371"/>
          </a:xfrm>
          <a:prstGeom prst="ellipse">
            <a:avLst/>
          </a:prstGeom>
          <a:solidFill>
            <a:srgbClr val="CBD9D9"/>
          </a:solidFill>
          <a:ln>
            <a:solidFill>
              <a:srgbClr val="C7DD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a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افاق الجذع المشترك التكنولوجي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46434" y="90108"/>
            <a:ext cx="2782957" cy="1310238"/>
          </a:xfrm>
        </p:spPr>
        <p:txBody>
          <a:bodyPr>
            <a:noAutofit/>
          </a:bodyPr>
          <a:lstStyle/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التدريس</a:t>
            </a:r>
            <a:endParaRPr lang="en-US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4" name="Connecteur en arc 23"/>
          <p:cNvCxnSpPr/>
          <p:nvPr/>
        </p:nvCxnSpPr>
        <p:spPr>
          <a:xfrm flipV="1">
            <a:off x="7089913" y="1110234"/>
            <a:ext cx="1902245" cy="106443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8984975" y="2636190"/>
            <a:ext cx="3307396" cy="1842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الاعلام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5" name="Connecteur en arc 14"/>
          <p:cNvCxnSpPr>
            <a:stCxn id="2" idx="6"/>
          </p:cNvCxnSpPr>
          <p:nvPr/>
        </p:nvCxnSpPr>
        <p:spPr>
          <a:xfrm flipV="1">
            <a:off x="8587409" y="3417203"/>
            <a:ext cx="1550504" cy="3565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ous-titre 2"/>
          <p:cNvSpPr txBox="1">
            <a:spLocks/>
          </p:cNvSpPr>
          <p:nvPr/>
        </p:nvSpPr>
        <p:spPr>
          <a:xfrm>
            <a:off x="225424" y="254357"/>
            <a:ext cx="370250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الهندسة الميكانيكية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1" name="Connecteur en arc 20"/>
          <p:cNvCxnSpPr/>
          <p:nvPr/>
        </p:nvCxnSpPr>
        <p:spPr>
          <a:xfrm rot="10800000">
            <a:off x="3432604" y="1347460"/>
            <a:ext cx="1842776" cy="95960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 txBox="1">
            <a:spLocks/>
          </p:cNvSpPr>
          <p:nvPr/>
        </p:nvSpPr>
        <p:spPr>
          <a:xfrm>
            <a:off x="856889" y="2426698"/>
            <a:ext cx="2526497" cy="833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الملاحة التجارية</a:t>
            </a:r>
            <a:endParaRPr lang="en-US" sz="2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3" name="Connecteur en arc 22"/>
          <p:cNvCxnSpPr/>
          <p:nvPr/>
        </p:nvCxnSpPr>
        <p:spPr>
          <a:xfrm rot="10800000">
            <a:off x="3327981" y="3452857"/>
            <a:ext cx="811848" cy="6863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 txBox="1">
            <a:spLocks/>
          </p:cNvSpPr>
          <p:nvPr/>
        </p:nvSpPr>
        <p:spPr>
          <a:xfrm>
            <a:off x="9213934" y="5574565"/>
            <a:ext cx="3124694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الهندسة الكهربائية</a:t>
            </a:r>
          </a:p>
        </p:txBody>
      </p:sp>
      <p:cxnSp>
        <p:nvCxnSpPr>
          <p:cNvPr id="26" name="Connecteur en arc 25"/>
          <p:cNvCxnSpPr/>
          <p:nvPr/>
        </p:nvCxnSpPr>
        <p:spPr>
          <a:xfrm>
            <a:off x="7871912" y="4543622"/>
            <a:ext cx="848454" cy="62295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us-titre 2"/>
          <p:cNvSpPr txBox="1">
            <a:spLocks/>
          </p:cNvSpPr>
          <p:nvPr/>
        </p:nvSpPr>
        <p:spPr>
          <a:xfrm>
            <a:off x="437322" y="4855101"/>
            <a:ext cx="3647023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الهندسة المعمارية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3988984" y="4731041"/>
            <a:ext cx="1391477" cy="11264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58" y="624909"/>
            <a:ext cx="1784123" cy="1254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9" y="624909"/>
            <a:ext cx="1877809" cy="160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2" y="2843320"/>
            <a:ext cx="2206482" cy="1504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5296261"/>
            <a:ext cx="2328897" cy="149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26" y="5282787"/>
            <a:ext cx="2115392" cy="150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11" y="3117603"/>
            <a:ext cx="1562164" cy="117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3" name="Sous-titre 2"/>
          <p:cNvSpPr txBox="1">
            <a:spLocks/>
          </p:cNvSpPr>
          <p:nvPr/>
        </p:nvSpPr>
        <p:spPr>
          <a:xfrm>
            <a:off x="5840615" y="-69074"/>
            <a:ext cx="2782957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الميدان العسكري والشبه العسكري</a:t>
            </a:r>
            <a:endParaRPr lang="en-US" sz="2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4" name="Connecteur en arc 33"/>
          <p:cNvCxnSpPr/>
          <p:nvPr/>
        </p:nvCxnSpPr>
        <p:spPr>
          <a:xfrm rot="16200000" flipV="1">
            <a:off x="5669800" y="1629200"/>
            <a:ext cx="1064437" cy="2650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2" y="-138862"/>
            <a:ext cx="1598329" cy="170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29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4" grpId="0"/>
      <p:bldP spid="18" grpId="0"/>
      <p:bldP spid="22" grpId="0"/>
      <p:bldP spid="25" grpId="0"/>
      <p:bldP spid="29" grpId="0"/>
      <p:bldP spid="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1514" y="1052737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الأهداف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1650" y="5588815"/>
            <a:ext cx="381635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بعض الآفاق المهنية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7550" y="3284539"/>
            <a:ext cx="36004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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المؤهلات المطلوبة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04799" y="941377"/>
            <a:ext cx="4572000" cy="359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ACS  Zomorrod Extra Bold" pitchFamily="2" charset="-78"/>
                <a:sym typeface="Wingdings"/>
              </a:rPr>
              <a:t></a:t>
            </a:r>
            <a:r>
              <a:rPr lang="ar-MA" sz="2800" b="1" dirty="0">
                <a:solidFill>
                  <a:schemeClr val="tx1"/>
                </a:solidFill>
              </a:rPr>
              <a:t>المواد المدرسة و الحصص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9" name="Parenthèses 8"/>
          <p:cNvSpPr/>
          <p:nvPr/>
        </p:nvSpPr>
        <p:spPr>
          <a:xfrm>
            <a:off x="6311899" y="1557338"/>
            <a:ext cx="5350013" cy="1655762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b="1" dirty="0">
                <a:solidFill>
                  <a:schemeClr val="tx1"/>
                </a:solidFill>
                <a:sym typeface="Wingdings"/>
              </a:rPr>
              <a:t></a:t>
            </a:r>
            <a:r>
              <a:rPr lang="ar-MA" b="1" dirty="0">
                <a:solidFill>
                  <a:schemeClr val="tx1"/>
                </a:solidFill>
              </a:rPr>
              <a:t>استيعاب و تطبيق القوانين الرياضية و </a:t>
            </a:r>
            <a:r>
              <a:rPr lang="ar-MA" b="1" dirty="0" err="1">
                <a:solidFill>
                  <a:schemeClr val="tx1"/>
                </a:solidFill>
              </a:rPr>
              <a:t>الفيزيائية.</a:t>
            </a:r>
            <a:br>
              <a:rPr lang="ar-MA" b="1" dirty="0">
                <a:solidFill>
                  <a:schemeClr val="tx1"/>
                </a:solidFill>
              </a:rPr>
            </a:br>
            <a:r>
              <a:rPr lang="ar-MA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b="1" dirty="0">
                <a:solidFill>
                  <a:schemeClr val="tx1"/>
                </a:solidFill>
              </a:rPr>
              <a:t>القدرة على فهم النظم الكهربائية و الميكانيكية </a:t>
            </a:r>
            <a:br>
              <a:rPr lang="ar-MA" b="1" dirty="0">
                <a:solidFill>
                  <a:schemeClr val="tx1"/>
                </a:solidFill>
              </a:rPr>
            </a:br>
            <a:r>
              <a:rPr lang="ar-MA" b="1" dirty="0">
                <a:solidFill>
                  <a:schemeClr val="tx1"/>
                </a:solidFill>
              </a:rPr>
              <a:t>و مواكبة التكنولوجيات الحديثة.</a:t>
            </a:r>
          </a:p>
          <a:p>
            <a:pPr algn="r" rtl="1">
              <a:defRPr/>
            </a:pPr>
            <a:r>
              <a:rPr lang="ar-MA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b="1" dirty="0">
                <a:solidFill>
                  <a:schemeClr val="tx1"/>
                </a:solidFill>
              </a:rPr>
              <a:t>اكتساب بعض المهارات التقنية في ميدان التكنولوجيات الميكانيكية و الكهربائية.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Parenthèses 10"/>
          <p:cNvSpPr/>
          <p:nvPr/>
        </p:nvSpPr>
        <p:spPr>
          <a:xfrm>
            <a:off x="6311901" y="3860801"/>
            <a:ext cx="5350011" cy="1584325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b="1" dirty="0" err="1">
                <a:solidFill>
                  <a:schemeClr val="tx1"/>
                </a:solidFill>
                <a:sym typeface="Wingdings"/>
              </a:rPr>
              <a:t></a:t>
            </a:r>
            <a:r>
              <a:rPr lang="ar-MA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مستوى جيد في الرياضيات والعلوم </a:t>
            </a:r>
            <a:r>
              <a:rPr lang="ar-SA" b="1" dirty="0" err="1">
                <a:solidFill>
                  <a:schemeClr val="tx1"/>
                </a:solidFill>
              </a:rPr>
              <a:t>الفزيائية</a:t>
            </a:r>
            <a:r>
              <a:rPr lang="ar-SA" b="1" dirty="0">
                <a:solidFill>
                  <a:schemeClr val="tx1"/>
                </a:solidFill>
              </a:rPr>
              <a:t> </a:t>
            </a:r>
            <a:r>
              <a:rPr lang="ar-SA" b="1" dirty="0" err="1">
                <a:solidFill>
                  <a:schemeClr val="tx1"/>
                </a:solidFill>
              </a:rPr>
              <a:t>والاعلاميات</a:t>
            </a:r>
            <a:r>
              <a:rPr lang="ar-SA" b="1" dirty="0">
                <a:solidFill>
                  <a:schemeClr val="tx1"/>
                </a:solidFill>
              </a:rPr>
              <a:t> واللغة الفرنسية</a:t>
            </a:r>
            <a:endParaRPr lang="ar-MA" b="1" dirty="0">
              <a:solidFill>
                <a:schemeClr val="tx1"/>
              </a:solidFill>
            </a:endParaRPr>
          </a:p>
          <a:p>
            <a:pPr algn="r" rtl="1">
              <a:defRPr/>
            </a:pPr>
            <a:r>
              <a:rPr lang="ar-MA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b="1" dirty="0">
                <a:solidFill>
                  <a:schemeClr val="tx1"/>
                </a:solidFill>
              </a:rPr>
              <a:t>دقة الملاحظة و القدرة على التنظيم العقلاني.</a:t>
            </a:r>
          </a:p>
          <a:p>
            <a:pPr algn="r" rtl="1">
              <a:defRPr/>
            </a:pPr>
            <a:r>
              <a:rPr lang="ar-MA" b="1" dirty="0" err="1">
                <a:solidFill>
                  <a:schemeClr val="tx1"/>
                </a:solidFill>
                <a:sym typeface="Wingdings"/>
              </a:rPr>
              <a:t></a:t>
            </a:r>
            <a:r>
              <a:rPr lang="ar-MA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الاهتمام بالمجال الصناعي والتكنولوجي</a:t>
            </a:r>
            <a:endParaRPr lang="fr-FR" b="1" dirty="0">
              <a:solidFill>
                <a:schemeClr val="tx1"/>
              </a:solidFill>
            </a:endParaRPr>
          </a:p>
          <a:p>
            <a:pPr algn="r" rtl="1">
              <a:defRPr/>
            </a:pPr>
            <a:r>
              <a:rPr lang="ar-MA" b="1" dirty="0" err="1">
                <a:solidFill>
                  <a:schemeClr val="tx1"/>
                </a:solidFill>
                <a:sym typeface="Wingdings"/>
              </a:rPr>
              <a:t></a:t>
            </a:r>
            <a:r>
              <a:rPr lang="ar-MA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بنية جسمية سليمة</a:t>
            </a:r>
            <a:r>
              <a:rPr lang="ar-MA" b="1" dirty="0">
                <a:solidFill>
                  <a:schemeClr val="tx1"/>
                </a:solidFill>
              </a:rPr>
              <a:t> و حب العمل اليدوي.</a:t>
            </a:r>
            <a:endParaRPr lang="fr-FR" b="1" dirty="0">
              <a:solidFill>
                <a:schemeClr val="tx1"/>
              </a:solidFill>
            </a:endParaRPr>
          </a:p>
          <a:p>
            <a:pPr algn="ctr" rtl="1">
              <a:defRPr/>
            </a:pPr>
            <a:endParaRPr lang="fr-FR" sz="16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AL-Mateen" pitchFamily="2" charset="-78"/>
            </a:endParaRPr>
          </a:p>
        </p:txBody>
      </p:sp>
      <p:sp>
        <p:nvSpPr>
          <p:cNvPr id="12" name="Parenthèses 11"/>
          <p:cNvSpPr/>
          <p:nvPr/>
        </p:nvSpPr>
        <p:spPr>
          <a:xfrm>
            <a:off x="6527800" y="6021388"/>
            <a:ext cx="5134112" cy="836612"/>
          </a:xfrm>
          <a:prstGeom prst="bracketPair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</a:rPr>
              <a:t>مجال التكنولوجيات الكهربائية و </a:t>
            </a:r>
            <a:r>
              <a:rPr lang="ar-MA" sz="1600" b="1" dirty="0" err="1">
                <a:solidFill>
                  <a:schemeClr val="tx1"/>
                </a:solidFill>
              </a:rPr>
              <a:t>الميكانيكية </a:t>
            </a:r>
            <a:r>
              <a:rPr lang="ar-MA" sz="1600" b="1" dirty="0">
                <a:solidFill>
                  <a:schemeClr val="tx1"/>
                </a:solidFill>
              </a:rPr>
              <a:t>-  </a:t>
            </a:r>
            <a:r>
              <a:rPr lang="ar-MA" sz="1600" b="1" dirty="0" err="1">
                <a:solidFill>
                  <a:schemeClr val="tx1"/>
                </a:solidFill>
              </a:rPr>
              <a:t>الهندسة-التدريس-الإعلام-التمريض-...........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13657" y="1340769"/>
          <a:ext cx="4572000" cy="539999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0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7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المعامل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M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الحصص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المواد المقررة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التربية الإسلامية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اللغة العربية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الفلسفة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التاريـخ والجغرافيا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اللغة الفرنسية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اللغة</a:t>
                      </a:r>
                      <a:r>
                        <a:rPr lang="ar-M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الاجنبية الثانية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الإعلاميات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الرياضيات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الفيزياء والكيمياء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علوم المهندس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التربية البدنية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....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المواظبة والسلوك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المجموع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" name="Pensées 15"/>
          <p:cNvSpPr/>
          <p:nvPr/>
        </p:nvSpPr>
        <p:spPr>
          <a:xfrm>
            <a:off x="1748870" y="62273"/>
            <a:ext cx="8604250" cy="86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2400" b="1" dirty="0">
                <a:solidFill>
                  <a:schemeClr val="tx1"/>
                </a:solidFill>
                <a:cs typeface="+mj-cs"/>
              </a:rPr>
              <a:t>الـجذع المشترك التكنولوجي</a:t>
            </a:r>
          </a:p>
        </p:txBody>
      </p:sp>
    </p:spTree>
    <p:extLst>
      <p:ext uri="{BB962C8B-B14F-4D97-AF65-F5344CB8AC3E}">
        <p14:creationId xmlns:p14="http://schemas.microsoft.com/office/powerpoint/2010/main" val="130301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631832" y="2174735"/>
            <a:ext cx="3844834" cy="248745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العربية ـ الاجتماعيات ـ الإسلاميات</a:t>
            </a:r>
            <a:endParaRPr lang="en-US" sz="44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26" y="4970249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123014" y="1335516"/>
            <a:ext cx="2782957" cy="88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المواد المؤهلة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724939" y="2219019"/>
            <a:ext cx="5994050" cy="246452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5ADB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40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استعداد وقابلية لدراسة المواد الإسلامية من علوم القرآن - التفسير - الحديث - الفقه - والتخصص فيها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8" y="4970249"/>
            <a:ext cx="2025831" cy="1684816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7252999" y="1385239"/>
            <a:ext cx="4049769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المؤهلات الشخصية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4868215" y="114424"/>
            <a:ext cx="7013496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8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للتعليم الأصيل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28" y="65385"/>
            <a:ext cx="2246707" cy="131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1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36118" y="2893779"/>
            <a:ext cx="3955882" cy="189159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الجذع المشترك للتعليم الأصيل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545" y="518260"/>
            <a:ext cx="6687324" cy="846412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 </a:t>
            </a:r>
            <a:r>
              <a:rPr lang="ar-MA" sz="44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الاداب</a:t>
            </a:r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و العلوم الإنسانية مسالك عامة و دولية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68" y="351308"/>
            <a:ext cx="3352800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5916158" y="1296015"/>
            <a:ext cx="2978935" cy="20096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5967680" y="2972277"/>
            <a:ext cx="2420942" cy="108289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1437717" y="1695650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الشرعية</a:t>
            </a: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2392276" y="2683952"/>
            <a:ext cx="5424426" cy="87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اللغة العربية</a:t>
            </a: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6268276" y="1976989"/>
            <a:ext cx="2142171" cy="191678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/>
          <p:nvPr/>
        </p:nvCxnSpPr>
        <p:spPr>
          <a:xfrm rot="10800000">
            <a:off x="5848500" y="4012195"/>
            <a:ext cx="2540123" cy="2135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905414" y="3702692"/>
            <a:ext cx="5973851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الباكالوريا المهنية : مسالك خدماتية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6" name="Connecteur en arc 15"/>
          <p:cNvCxnSpPr/>
          <p:nvPr/>
        </p:nvCxnSpPr>
        <p:spPr>
          <a:xfrm rot="10800000" flipV="1">
            <a:off x="5802010" y="4428230"/>
            <a:ext cx="2564482" cy="3399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/>
          <p:cNvSpPr txBox="1">
            <a:spLocks/>
          </p:cNvSpPr>
          <p:nvPr/>
        </p:nvSpPr>
        <p:spPr>
          <a:xfrm>
            <a:off x="1338471" y="4385978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والتدبير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5552662" y="4685782"/>
            <a:ext cx="2813831" cy="11138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1182703" y="5443101"/>
            <a:ext cx="5373865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2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3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0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20" grpId="0"/>
      <p:bldP spid="14" grpId="0" build="p"/>
      <p:bldP spid="17" grpId="0" build="p"/>
      <p:bldP spid="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85714" y="2174671"/>
            <a:ext cx="4401695" cy="2556371"/>
          </a:xfrm>
          <a:prstGeom prst="ellipse">
            <a:avLst/>
          </a:prstGeom>
          <a:solidFill>
            <a:srgbClr val="CBD9D9"/>
          </a:solidFill>
          <a:ln>
            <a:solidFill>
              <a:srgbClr val="C7DD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a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افاق الجذع المشترك للتعليم الأصيل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46434" y="90108"/>
            <a:ext cx="2782957" cy="1310238"/>
          </a:xfrm>
        </p:spPr>
        <p:txBody>
          <a:bodyPr>
            <a:noAutofit/>
          </a:bodyPr>
          <a:lstStyle/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التدريس</a:t>
            </a:r>
            <a:endParaRPr lang="en-US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4" name="Connecteur en arc 23"/>
          <p:cNvCxnSpPr/>
          <p:nvPr/>
        </p:nvCxnSpPr>
        <p:spPr>
          <a:xfrm flipV="1">
            <a:off x="7089913" y="1110234"/>
            <a:ext cx="1902245" cy="106443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8984975" y="2636190"/>
            <a:ext cx="3307396" cy="1842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الاعلام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5" name="Connecteur en arc 14"/>
          <p:cNvCxnSpPr>
            <a:stCxn id="2" idx="6"/>
          </p:cNvCxnSpPr>
          <p:nvPr/>
        </p:nvCxnSpPr>
        <p:spPr>
          <a:xfrm flipV="1">
            <a:off x="8587409" y="3417203"/>
            <a:ext cx="1550504" cy="3565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ous-titre 2"/>
          <p:cNvSpPr txBox="1">
            <a:spLocks/>
          </p:cNvSpPr>
          <p:nvPr/>
        </p:nvSpPr>
        <p:spPr>
          <a:xfrm>
            <a:off x="225424" y="254357"/>
            <a:ext cx="370250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الارشاد الديني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1" name="Connecteur en arc 20"/>
          <p:cNvCxnSpPr/>
          <p:nvPr/>
        </p:nvCxnSpPr>
        <p:spPr>
          <a:xfrm rot="10800000">
            <a:off x="3432604" y="1347460"/>
            <a:ext cx="1842776" cy="95960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 txBox="1">
            <a:spLocks/>
          </p:cNvSpPr>
          <p:nvPr/>
        </p:nvSpPr>
        <p:spPr>
          <a:xfrm>
            <a:off x="856889" y="2426698"/>
            <a:ext cx="2526497" cy="833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الخطابة</a:t>
            </a:r>
            <a:endParaRPr lang="en-US" sz="2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3" name="Connecteur en arc 22"/>
          <p:cNvCxnSpPr/>
          <p:nvPr/>
        </p:nvCxnSpPr>
        <p:spPr>
          <a:xfrm rot="10800000">
            <a:off x="3327981" y="3452857"/>
            <a:ext cx="811848" cy="6863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 txBox="1">
            <a:spLocks/>
          </p:cNvSpPr>
          <p:nvPr/>
        </p:nvSpPr>
        <p:spPr>
          <a:xfrm>
            <a:off x="9213934" y="5574565"/>
            <a:ext cx="3124694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القضاء و المحاماة</a:t>
            </a:r>
          </a:p>
        </p:txBody>
      </p:sp>
      <p:cxnSp>
        <p:nvCxnSpPr>
          <p:cNvPr id="26" name="Connecteur en arc 25"/>
          <p:cNvCxnSpPr/>
          <p:nvPr/>
        </p:nvCxnSpPr>
        <p:spPr>
          <a:xfrm>
            <a:off x="7871912" y="4543622"/>
            <a:ext cx="848454" cy="62295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us-titre 2"/>
          <p:cNvSpPr txBox="1">
            <a:spLocks/>
          </p:cNvSpPr>
          <p:nvPr/>
        </p:nvSpPr>
        <p:spPr>
          <a:xfrm>
            <a:off x="437322" y="4855101"/>
            <a:ext cx="3647023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التوثيق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3988984" y="4731041"/>
            <a:ext cx="1391477" cy="11264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58" y="624909"/>
            <a:ext cx="1784123" cy="1254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1" y="820328"/>
            <a:ext cx="2168028" cy="1218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2" y="2889012"/>
            <a:ext cx="2206482" cy="1589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9" y="5296261"/>
            <a:ext cx="2220488" cy="149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50" y="5282787"/>
            <a:ext cx="2080723" cy="150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11" y="3117603"/>
            <a:ext cx="1562164" cy="117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3" name="Sous-titre 2"/>
          <p:cNvSpPr txBox="1">
            <a:spLocks/>
          </p:cNvSpPr>
          <p:nvPr/>
        </p:nvSpPr>
        <p:spPr>
          <a:xfrm>
            <a:off x="5840615" y="-69074"/>
            <a:ext cx="2782957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الميدان العسكري والشبه العسكري</a:t>
            </a:r>
            <a:endParaRPr lang="en-US" sz="2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4" name="Connecteur en arc 33"/>
          <p:cNvCxnSpPr/>
          <p:nvPr/>
        </p:nvCxnSpPr>
        <p:spPr>
          <a:xfrm rot="16200000" flipV="1">
            <a:off x="5669800" y="1629200"/>
            <a:ext cx="1064437" cy="2650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2" y="-138862"/>
            <a:ext cx="1598329" cy="170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83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4" grpId="0"/>
      <p:bldP spid="18" grpId="0"/>
      <p:bldP spid="22" grpId="0"/>
      <p:bldP spid="25" grpId="0"/>
      <p:bldP spid="29" grpId="0"/>
      <p:bldP spid="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66494" y="2681748"/>
            <a:ext cx="3825506" cy="2525728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قبل اختيار مسلك من هذه المسالك والتعبير عن الرغبة النهائية في التوجيه لا بد من طرح التساؤلات التالية :</a:t>
            </a:r>
            <a:endParaRPr lang="en-US" sz="4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575" y="518260"/>
            <a:ext cx="6374294" cy="846412"/>
          </a:xfrm>
        </p:spPr>
        <p:txBody>
          <a:bodyPr>
            <a:noAutofit/>
          </a:bodyPr>
          <a:lstStyle/>
          <a:p>
            <a:pPr rtl="1"/>
            <a:r>
              <a:rPr lang="ar-MA" sz="44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ما هي المسالك الدراسية والتكوينية المتاحة ؟</a:t>
            </a:r>
            <a:endParaRPr lang="en-US" sz="2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12" y="239992"/>
            <a:ext cx="3352800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5916158" y="1296015"/>
            <a:ext cx="2978935" cy="20096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5967680" y="2972277"/>
            <a:ext cx="2420942" cy="108289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137545" y="1555070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ما هي آفاق هذه المسالك بعد البكالوريا ؟</a:t>
            </a:r>
            <a:endParaRPr lang="ar-MA" sz="2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1064461" y="2448551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ما هي المؤهلات المطلوبة لكل منها ؟</a:t>
            </a:r>
            <a:endParaRPr lang="en-US" sz="44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6268276" y="1976989"/>
            <a:ext cx="2142171" cy="191678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/>
          <p:nvPr/>
        </p:nvCxnSpPr>
        <p:spPr>
          <a:xfrm rot="10800000">
            <a:off x="5848500" y="4012195"/>
            <a:ext cx="2540123" cy="2135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1049066" y="3587064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ما هي مسطرة وفترة الترشيح ؟</a:t>
            </a:r>
          </a:p>
        </p:txBody>
      </p:sp>
      <p:cxnSp>
        <p:nvCxnSpPr>
          <p:cNvPr id="16" name="Connecteur en arc 15"/>
          <p:cNvCxnSpPr/>
          <p:nvPr/>
        </p:nvCxnSpPr>
        <p:spPr>
          <a:xfrm rot="10800000" flipV="1">
            <a:off x="5802010" y="4428230"/>
            <a:ext cx="2564482" cy="3399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/>
          <p:cNvSpPr txBox="1">
            <a:spLocks/>
          </p:cNvSpPr>
          <p:nvPr/>
        </p:nvSpPr>
        <p:spPr>
          <a:xfrm>
            <a:off x="282581" y="4428230"/>
            <a:ext cx="584421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ما هي المؤهلات و </a:t>
            </a:r>
            <a:r>
              <a:rPr lang="ar-MA" sz="44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الميولات</a:t>
            </a:r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التي اتوفر عليها ؟</a:t>
            </a:r>
            <a:endParaRPr lang="en-US" sz="44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5552662" y="4685782"/>
            <a:ext cx="2813831" cy="11138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305696" y="5294996"/>
            <a:ext cx="5373865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هل تسمح قدراتي بمتابعة الدراسة في المسلك المرغوب فيه ؟</a:t>
            </a:r>
          </a:p>
          <a:p>
            <a:pPr rtl="1"/>
            <a:endParaRPr lang="ar-MA" sz="44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1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20" grpId="0"/>
      <p:bldP spid="14" grpId="0" build="p"/>
      <p:bldP spid="17" grpId="0" build="p"/>
      <p:bldP spid="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1513" y="1349210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الأهداف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1650" y="5300664"/>
            <a:ext cx="381635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بعض الآفاق المهنية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7550" y="3357564"/>
            <a:ext cx="3600450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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المؤهلات المطلوبة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876" y="864096"/>
            <a:ext cx="4572000" cy="431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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المواد المدرسة و الحصص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Parenthèses 8"/>
          <p:cNvSpPr/>
          <p:nvPr/>
        </p:nvSpPr>
        <p:spPr>
          <a:xfrm>
            <a:off x="6383338" y="1988072"/>
            <a:ext cx="5138102" cy="1225028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b="1" dirty="0">
                <a:solidFill>
                  <a:schemeClr val="tx1"/>
                </a:solidFill>
              </a:rPr>
              <a:t>تمكين التلميذ من التزود بمختلف العلوم </a:t>
            </a:r>
            <a:r>
              <a:rPr lang="ar-MA" b="1" dirty="0" err="1">
                <a:solidFill>
                  <a:schemeClr val="tx1"/>
                </a:solidFill>
              </a:rPr>
              <a:t>الإسلامية.</a:t>
            </a:r>
            <a:br>
              <a:rPr lang="ar-MA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Parenthèses 10"/>
          <p:cNvSpPr/>
          <p:nvPr/>
        </p:nvSpPr>
        <p:spPr>
          <a:xfrm>
            <a:off x="6383339" y="3933825"/>
            <a:ext cx="5138101" cy="1150938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مستوى جيد في اللغة العربية و التربية الإسلامية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استعداد و قابلية لدراسة المواد الإسلامية من علوم </a:t>
            </a:r>
            <a:r>
              <a:rPr lang="ar-MA" sz="1600" b="1" dirty="0" err="1">
                <a:solidFill>
                  <a:schemeClr val="tx1"/>
                </a:solidFill>
              </a:rPr>
              <a:t>القرآن،التفسير،الحديث،الفقه،.....</a:t>
            </a:r>
            <a:endParaRPr lang="ar-MA" sz="1600" b="1" dirty="0">
              <a:solidFill>
                <a:schemeClr val="tx1"/>
              </a:solidFill>
            </a:endParaRPr>
          </a:p>
        </p:txBody>
      </p:sp>
      <p:sp>
        <p:nvSpPr>
          <p:cNvPr id="12" name="Parenthèses 11"/>
          <p:cNvSpPr/>
          <p:nvPr/>
        </p:nvSpPr>
        <p:spPr>
          <a:xfrm>
            <a:off x="6527800" y="5732464"/>
            <a:ext cx="4993640" cy="1125537"/>
          </a:xfrm>
          <a:prstGeom prst="bracketPair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</a:rPr>
              <a:t>التدريس_المحاماة_القضاء_الإعلام_التنشيط المسرحي و الثقافي،التمريض_المرشد </a:t>
            </a:r>
            <a:r>
              <a:rPr lang="ar-MA" sz="1600" b="1" dirty="0" err="1">
                <a:solidFill>
                  <a:schemeClr val="tx1"/>
                </a:solidFill>
              </a:rPr>
              <a:t>الديني_..........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97795"/>
              </p:ext>
            </p:extLst>
          </p:nvPr>
        </p:nvGraphicFramePr>
        <p:xfrm>
          <a:off x="661851" y="1388640"/>
          <a:ext cx="4572000" cy="540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2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المعامل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الحصص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kern="1200" dirty="0"/>
                        <a:t>المواد المقررة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التفسير والحديث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الفقه والأصول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التوثيق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5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 العربية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الفلسفة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 </a:t>
                      </a:r>
                      <a:r>
                        <a:rPr lang="ar-SA" sz="1600" b="1" kern="1200" dirty="0"/>
                        <a:t>التاريـخ والجغرافيا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 الفرنسية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</a:t>
                      </a:r>
                      <a:r>
                        <a:rPr lang="ar-MA" sz="1600" b="1" kern="1200" dirty="0"/>
                        <a:t> الاجنبية الثانية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الإعلاميات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الرياضيات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 </a:t>
                      </a:r>
                      <a:r>
                        <a:rPr lang="ar-SA" sz="1600" b="1" kern="1200" dirty="0"/>
                        <a:t>علوم الحياة والأرض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التربية البدنية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....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المواظبة والسلوك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30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المجموع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6" name="Pensées 15"/>
          <p:cNvSpPr/>
          <p:nvPr/>
        </p:nvSpPr>
        <p:spPr>
          <a:xfrm>
            <a:off x="1748870" y="62273"/>
            <a:ext cx="8604250" cy="86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2400" b="1" dirty="0">
                <a:solidFill>
                  <a:schemeClr val="tx1"/>
                </a:solidFill>
                <a:cs typeface="+mj-cs"/>
              </a:rPr>
              <a:t>الـجذع المشترك للتعليم الاصيل</a:t>
            </a:r>
          </a:p>
        </p:txBody>
      </p:sp>
    </p:spTree>
    <p:extLst>
      <p:ext uri="{BB962C8B-B14F-4D97-AF65-F5344CB8AC3E}">
        <p14:creationId xmlns:p14="http://schemas.microsoft.com/office/powerpoint/2010/main" val="10182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65359" y="2107568"/>
            <a:ext cx="4186275" cy="3113321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الثالثة اعدادي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43" y="1180406"/>
            <a:ext cx="2096296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0800000">
            <a:off x="7487479" y="4002054"/>
            <a:ext cx="1603515" cy="3844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5192044" y="3364333"/>
            <a:ext cx="2524800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تخصصات التربية البدنية</a:t>
            </a:r>
            <a:endParaRPr lang="ar-MA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437322" y="1201594"/>
            <a:ext cx="3146663" cy="1400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الادبي تخصص تربية بدنية</a:t>
            </a:r>
          </a:p>
        </p:txBody>
      </p:sp>
      <p:sp>
        <p:nvSpPr>
          <p:cNvPr id="47" name="Sous-titre 2"/>
          <p:cNvSpPr txBox="1">
            <a:spLocks/>
          </p:cNvSpPr>
          <p:nvPr/>
        </p:nvSpPr>
        <p:spPr>
          <a:xfrm>
            <a:off x="171278" y="4458837"/>
            <a:ext cx="3281854" cy="1524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العلمي تخصص تربية بدنية</a:t>
            </a:r>
          </a:p>
        </p:txBody>
      </p:sp>
      <p:cxnSp>
        <p:nvCxnSpPr>
          <p:cNvPr id="21" name="Connecteur en arc 20"/>
          <p:cNvCxnSpPr>
            <a:stCxn id="16" idx="1"/>
            <a:endCxn id="40" idx="3"/>
          </p:cNvCxnSpPr>
          <p:nvPr/>
        </p:nvCxnSpPr>
        <p:spPr>
          <a:xfrm rot="10800000">
            <a:off x="3583986" y="1901665"/>
            <a:ext cx="1608059" cy="207129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>
            <a:endCxn id="47" idx="3"/>
          </p:cNvCxnSpPr>
          <p:nvPr/>
        </p:nvCxnSpPr>
        <p:spPr>
          <a:xfrm rot="10800000" flipV="1">
            <a:off x="3453132" y="4125357"/>
            <a:ext cx="1695344" cy="109553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2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6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1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0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307542" y="2174735"/>
            <a:ext cx="5478333" cy="248745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36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3 ساعات أسبوعيا : تهم التخصص الرياضي المحدد في نوع واحد من الرياضات.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36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3 ساعات أسبوعيا : في نفس التخصص و في إطار أنشطة الجمعية الرياضية المدرسية.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26" y="4970249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823896" y="1453038"/>
            <a:ext cx="3460706" cy="88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أقسام التخصص الرياضي 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5927645" y="2197665"/>
            <a:ext cx="5994050" cy="246452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5ADB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4 ساعات أسبوعيا : تهم التخصص الرياضي المحدد في نوع واحد من الرياضات.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3 ساعات أسبوعيا : في نفس التخصص و في إطار أنشطة الجمعية الرياضية المدرسية.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8" y="4970249"/>
            <a:ext cx="2025831" cy="1684816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6453808" y="1492610"/>
            <a:ext cx="4941725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الثانويات التأهيلية للرياضيين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871945" y="501293"/>
            <a:ext cx="9218024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بالإضافة إلى الحصص التي يدرسها  تلاميذ الجدعين المشتركين (آداب و علوم الإنسانية / علوم)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7" y="133184"/>
            <a:ext cx="2046957" cy="131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6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52402" y="980728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الأهداف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2539" y="5214180"/>
            <a:ext cx="381635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بعض الآفاق المهنية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4388" y="3321844"/>
            <a:ext cx="3600450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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المؤهلات المطلوبة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036" y="909339"/>
            <a:ext cx="4572000" cy="359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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المواد المدرسة و الحصص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Parenthèses 8"/>
          <p:cNvSpPr/>
          <p:nvPr/>
        </p:nvSpPr>
        <p:spPr>
          <a:xfrm>
            <a:off x="6383338" y="1557338"/>
            <a:ext cx="5358088" cy="1655762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بالإضافة إلى نفس أهداف الجذع المشترك العلمي.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تنمية القدرات الرياضية و الإدراكية للتلميذ.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تحقيق النمو الجسمي و النفسي و التفتح الثقافي 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</a:rPr>
              <a:t>و الفكري للتلميذ.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بناء مواقف و </a:t>
            </a:r>
            <a:r>
              <a:rPr lang="ar-MA" sz="1600" b="1" dirty="0" err="1">
                <a:solidFill>
                  <a:schemeClr val="tx1"/>
                </a:solidFill>
              </a:rPr>
              <a:t>سلوكات</a:t>
            </a:r>
            <a:r>
              <a:rPr lang="ar-MA" sz="1600" b="1" dirty="0">
                <a:solidFill>
                  <a:schemeClr val="tx1"/>
                </a:solidFill>
              </a:rPr>
              <a:t> التلميذ المتعلقة بأخلاقيات الرياضة و التنافس </a:t>
            </a:r>
            <a:r>
              <a:rPr lang="ar-MA" sz="1600" b="1" dirty="0" err="1">
                <a:solidFill>
                  <a:schemeClr val="tx1"/>
                </a:solidFill>
              </a:rPr>
              <a:t>الشريف.</a:t>
            </a:r>
            <a:endParaRPr lang="ar-MA" sz="1600" b="1" dirty="0">
              <a:solidFill>
                <a:schemeClr val="tx1"/>
              </a:solidFill>
            </a:endParaRPr>
          </a:p>
          <a:p>
            <a:pPr algn="r" rtl="1">
              <a:defRPr/>
            </a:pP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942848"/>
              </p:ext>
            </p:extLst>
          </p:nvPr>
        </p:nvGraphicFramePr>
        <p:xfrm>
          <a:off x="264071" y="1340769"/>
          <a:ext cx="5315095" cy="53999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6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المعامل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defRPr/>
                      </a:pPr>
                      <a:r>
                        <a:rPr lang="ar-MA" sz="1600" b="1" kern="1200" dirty="0"/>
                        <a:t>الحصص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kern="1200" dirty="0"/>
                        <a:t>المواد المقررة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التربية الإسلامية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اللغة العربية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/>
                        <a:t>2</a:t>
                      </a:r>
                      <a:endParaRPr lang="fr-FR" sz="16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الفلسفة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 </a:t>
                      </a:r>
                      <a:r>
                        <a:rPr lang="ar-SA" sz="1600" b="1" kern="1200" dirty="0"/>
                        <a:t>التاريـخ والجغرافيا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اللغة الفرنسية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اللغة</a:t>
                      </a:r>
                      <a:r>
                        <a:rPr lang="ar-MA" sz="1600" b="1" kern="1200" dirty="0"/>
                        <a:t> الاجنبية الثانية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الإعلاميات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5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الرياضيات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 </a:t>
                      </a:r>
                      <a:r>
                        <a:rPr lang="ar-SA" sz="1600" b="1" kern="1200" dirty="0"/>
                        <a:t>علوم الحياة والأرض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الفيزياء والكيمياء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8 أو 9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التربية البدنية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 err="1"/>
                        <a:t>....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/>
                        <a:t>المواظبة والسلوك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/>
                        <a:t>31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31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/>
                        <a:t>المجموع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Parenthèses 10"/>
          <p:cNvSpPr/>
          <p:nvPr/>
        </p:nvSpPr>
        <p:spPr>
          <a:xfrm>
            <a:off x="6383339" y="3933825"/>
            <a:ext cx="5358087" cy="1150938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بالإضافة إلى نفس مؤهلات الجذع المشترك </a:t>
            </a:r>
            <a:r>
              <a:rPr lang="ar-MA" sz="1600" b="1" dirty="0" err="1">
                <a:solidFill>
                  <a:schemeClr val="tx1"/>
                </a:solidFill>
              </a:rPr>
              <a:t>العلمي 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حب ممارسة   الرياضات والتمارين </a:t>
            </a:r>
            <a:r>
              <a:rPr lang="ar-MA" sz="1600" b="1" dirty="0" err="1">
                <a:solidFill>
                  <a:schemeClr val="tx1"/>
                </a:solidFill>
              </a:rPr>
              <a:t>البدنية 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التوفر على بنية جسدية </a:t>
            </a:r>
            <a:r>
              <a:rPr lang="ar-MA" sz="1600" b="1" dirty="0" err="1">
                <a:solidFill>
                  <a:schemeClr val="tx1"/>
                </a:solidFill>
              </a:rPr>
              <a:t>سليمة .</a:t>
            </a:r>
            <a:r>
              <a:rPr lang="ar-MA" sz="1600" b="1" dirty="0">
                <a:solidFill>
                  <a:schemeClr val="tx1"/>
                </a:solidFill>
              </a:rPr>
              <a:t> </a:t>
            </a:r>
          </a:p>
          <a:p>
            <a:pPr algn="r" rtl="1">
              <a:defRPr/>
            </a:pPr>
            <a:endParaRPr lang="ar-MA" sz="1600" b="1" dirty="0">
              <a:solidFill>
                <a:schemeClr val="tx1"/>
              </a:solidFill>
            </a:endParaRPr>
          </a:p>
        </p:txBody>
      </p:sp>
      <p:sp>
        <p:nvSpPr>
          <p:cNvPr id="12" name="Parenthèses 11"/>
          <p:cNvSpPr/>
          <p:nvPr/>
        </p:nvSpPr>
        <p:spPr>
          <a:xfrm>
            <a:off x="6527800" y="5732464"/>
            <a:ext cx="5213626" cy="1125537"/>
          </a:xfrm>
          <a:prstGeom prst="bracketPair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 err="1">
                <a:solidFill>
                  <a:schemeClr val="tx1"/>
                </a:solidFill>
              </a:rPr>
              <a:t>التدريس </a:t>
            </a:r>
            <a:r>
              <a:rPr lang="ar-MA" sz="1600" b="1" dirty="0">
                <a:solidFill>
                  <a:schemeClr val="tx1"/>
                </a:solidFill>
              </a:rPr>
              <a:t>– الهندسة </a:t>
            </a:r>
            <a:r>
              <a:rPr lang="ar-MA" sz="1600" b="1" dirty="0" err="1">
                <a:solidFill>
                  <a:schemeClr val="tx1"/>
                </a:solidFill>
              </a:rPr>
              <a:t>المعمارية </a:t>
            </a:r>
            <a:r>
              <a:rPr lang="ar-MA" sz="1600" b="1" dirty="0">
                <a:solidFill>
                  <a:schemeClr val="tx1"/>
                </a:solidFill>
              </a:rPr>
              <a:t>– الطب </a:t>
            </a:r>
            <a:r>
              <a:rPr lang="ar-MA" sz="1600" b="1" dirty="0" err="1">
                <a:solidFill>
                  <a:schemeClr val="tx1"/>
                </a:solidFill>
              </a:rPr>
              <a:t>والصيدلة </a:t>
            </a:r>
            <a:r>
              <a:rPr lang="ar-MA" sz="1600" b="1" dirty="0">
                <a:solidFill>
                  <a:schemeClr val="tx1"/>
                </a:solidFill>
              </a:rPr>
              <a:t>– </a:t>
            </a:r>
            <a:r>
              <a:rPr lang="ar-MA" sz="1600" b="1" dirty="0" err="1">
                <a:solidFill>
                  <a:schemeClr val="tx1"/>
                </a:solidFill>
              </a:rPr>
              <a:t>التمريض </a:t>
            </a:r>
            <a:r>
              <a:rPr lang="ar-MA" sz="1600" b="1" dirty="0">
                <a:solidFill>
                  <a:schemeClr val="tx1"/>
                </a:solidFill>
              </a:rPr>
              <a:t>– </a:t>
            </a:r>
            <a:r>
              <a:rPr lang="ar-MA" sz="1600" b="1" dirty="0" err="1">
                <a:solidFill>
                  <a:schemeClr val="tx1"/>
                </a:solidFill>
              </a:rPr>
              <a:t>الإعلام </a:t>
            </a:r>
            <a:r>
              <a:rPr lang="ar-MA" sz="1600" b="1" dirty="0">
                <a:solidFill>
                  <a:schemeClr val="tx1"/>
                </a:solidFill>
              </a:rPr>
              <a:t>– </a:t>
            </a:r>
            <a:r>
              <a:rPr lang="ar-MA" sz="1600" b="1" dirty="0" err="1">
                <a:solidFill>
                  <a:schemeClr val="tx1"/>
                </a:solidFill>
              </a:rPr>
              <a:t>الملاحة </a:t>
            </a:r>
            <a:r>
              <a:rPr lang="ar-MA" sz="1600" b="1" dirty="0">
                <a:solidFill>
                  <a:schemeClr val="tx1"/>
                </a:solidFill>
              </a:rPr>
              <a:t>– الميدان  العسكري والشبه </a:t>
            </a:r>
            <a:r>
              <a:rPr lang="ar-MA" sz="1600" b="1" dirty="0" err="1">
                <a:solidFill>
                  <a:schemeClr val="tx1"/>
                </a:solidFill>
              </a:rPr>
              <a:t>عسكري....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3" name="Pensées 12"/>
          <p:cNvSpPr/>
          <p:nvPr/>
        </p:nvSpPr>
        <p:spPr>
          <a:xfrm>
            <a:off x="1748870" y="62273"/>
            <a:ext cx="8604250" cy="86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2400" b="1" dirty="0">
                <a:solidFill>
                  <a:schemeClr val="tx1"/>
                </a:solidFill>
                <a:cs typeface="+mj-cs"/>
              </a:rPr>
              <a:t>الـجذع المشترك العلمي تخصص تربية بدنية</a:t>
            </a:r>
          </a:p>
        </p:txBody>
      </p:sp>
    </p:spTree>
    <p:extLst>
      <p:ext uri="{BB962C8B-B14F-4D97-AF65-F5344CB8AC3E}">
        <p14:creationId xmlns:p14="http://schemas.microsoft.com/office/powerpoint/2010/main" val="31408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sées 1"/>
          <p:cNvSpPr/>
          <p:nvPr/>
        </p:nvSpPr>
        <p:spPr>
          <a:xfrm>
            <a:off x="2549525" y="8956"/>
            <a:ext cx="8604250" cy="86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2400" b="1" dirty="0">
                <a:solidFill>
                  <a:schemeClr val="tx1"/>
                </a:solidFill>
                <a:cs typeface="+mj-cs"/>
              </a:rPr>
              <a:t> الـجذع المشترك للآداب و العلوم الإنسانية تخصص رياضة و  تربية بدنية.</a:t>
            </a:r>
            <a:endParaRPr lang="fr-FR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1514" y="908051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الأهداف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9532" y="5307224"/>
            <a:ext cx="3816350" cy="395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بعض الآفاق المهنية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9532" y="3248025"/>
            <a:ext cx="36004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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المؤهلات المطلوبة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Parenthèses 8"/>
          <p:cNvSpPr/>
          <p:nvPr/>
        </p:nvSpPr>
        <p:spPr>
          <a:xfrm>
            <a:off x="6383339" y="1412876"/>
            <a:ext cx="5291826" cy="1871663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br>
              <a:rPr lang="ar-MA" sz="1600" b="1" dirty="0">
                <a:solidFill>
                  <a:schemeClr val="tx1"/>
                </a:solidFill>
                <a:sym typeface="Wingdings"/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بالإضافة إلى نفس أهداف الجذع المشترك للآداب 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</a:rPr>
              <a:t>و العلوم الإنسانية.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تنمية القدرات الرياضية و الإدراكية للتلميذ.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تحقيق النمو الجسمي و النفسي و التفتح الثقافي 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</a:rPr>
              <a:t>و الفكري للمتعلم.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بناء مواقف و </a:t>
            </a:r>
            <a:r>
              <a:rPr lang="ar-MA" sz="1600" b="1" dirty="0" err="1">
                <a:solidFill>
                  <a:schemeClr val="tx1"/>
                </a:solidFill>
              </a:rPr>
              <a:t>سلوكات</a:t>
            </a:r>
            <a:r>
              <a:rPr lang="ar-MA" sz="1600" b="1" dirty="0">
                <a:solidFill>
                  <a:schemeClr val="tx1"/>
                </a:solidFill>
              </a:rPr>
              <a:t> التلميذ المتعلقة بأخلاقيات الرياضة و التنافس الشريف.</a:t>
            </a:r>
          </a:p>
          <a:p>
            <a:pPr algn="r" rtl="1">
              <a:defRPr/>
            </a:pP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Parenthèses 10"/>
          <p:cNvSpPr/>
          <p:nvPr/>
        </p:nvSpPr>
        <p:spPr>
          <a:xfrm>
            <a:off x="6383339" y="3860801"/>
            <a:ext cx="5291826" cy="1368425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بالإضافة إلى نفس مؤهلات الجذع المشترك للآداب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</a:rPr>
              <a:t> و العلوم </a:t>
            </a:r>
            <a:r>
              <a:rPr lang="ar-MA" sz="1600" b="1" dirty="0" err="1">
                <a:solidFill>
                  <a:schemeClr val="tx1"/>
                </a:solidFill>
              </a:rPr>
              <a:t>الإنسانية.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حب ممارسة   الرياضات والتمارين </a:t>
            </a:r>
            <a:r>
              <a:rPr lang="ar-MA" sz="1600" b="1" dirty="0" err="1">
                <a:solidFill>
                  <a:schemeClr val="tx1"/>
                </a:solidFill>
              </a:rPr>
              <a:t>البدنية 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التوفر على بنية جسدية </a:t>
            </a:r>
            <a:r>
              <a:rPr lang="ar-MA" sz="1600" b="1" dirty="0" err="1">
                <a:solidFill>
                  <a:schemeClr val="tx1"/>
                </a:solidFill>
              </a:rPr>
              <a:t>سليمة .</a:t>
            </a:r>
            <a:r>
              <a:rPr lang="ar-MA" sz="1600" b="1" dirty="0">
                <a:solidFill>
                  <a:schemeClr val="tx1"/>
                </a:solidFill>
              </a:rPr>
              <a:t> </a:t>
            </a:r>
          </a:p>
          <a:p>
            <a:pPr algn="r" rtl="1">
              <a:defRPr/>
            </a:pPr>
            <a:endParaRPr lang="ar-MA" sz="1600" b="1" dirty="0">
              <a:solidFill>
                <a:schemeClr val="tx1"/>
              </a:solidFill>
            </a:endParaRPr>
          </a:p>
        </p:txBody>
      </p:sp>
      <p:sp>
        <p:nvSpPr>
          <p:cNvPr id="12" name="Parenthèses 11"/>
          <p:cNvSpPr/>
          <p:nvPr/>
        </p:nvSpPr>
        <p:spPr>
          <a:xfrm>
            <a:off x="6527799" y="5805488"/>
            <a:ext cx="5147365" cy="1052512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</a:rPr>
              <a:t>التدريس،_المحاماة_القضاء_الإعلام_التنشيط المسرحي و الثقافي_الميدان العسكري و الشبه </a:t>
            </a:r>
            <a:r>
              <a:rPr lang="ar-MA" sz="1600" b="1" dirty="0" err="1">
                <a:solidFill>
                  <a:schemeClr val="tx1"/>
                </a:solidFill>
              </a:rPr>
              <a:t>عسكري_التمريض....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08161"/>
              </p:ext>
            </p:extLst>
          </p:nvPr>
        </p:nvGraphicFramePr>
        <p:xfrm>
          <a:off x="815111" y="1425320"/>
          <a:ext cx="4608513" cy="54326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5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6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المعامل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الحصص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المواد المقررة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التربية الإسلامية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اللغة العربية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الفلسفة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التاريـخ والجغرافيا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اللغة الفرنسية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اللغة</a:t>
                      </a:r>
                      <a:r>
                        <a:rPr lang="ar-M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الاجنبية الثانية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الإعلاميات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الثقافة الفنية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الرياضيات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علوم الحياة والأرض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أو 9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التربية البدنية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....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المواظبة والسلوك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المجموع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95131" y="980616"/>
            <a:ext cx="4572000" cy="359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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المواد المدرسة و الحصص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94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1" grpId="0" animBg="1"/>
      <p:bldP spid="12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9012" y="2643868"/>
            <a:ext cx="8644676" cy="1234997"/>
          </a:xfrm>
        </p:spPr>
        <p:txBody>
          <a:bodyPr>
            <a:noAutofit/>
          </a:bodyPr>
          <a:lstStyle/>
          <a:p>
            <a:pPr rtl="1"/>
            <a:r>
              <a:rPr lang="ar-MA" sz="9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المسالك الدولية للبكالوريا المغربية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75" y="1355293"/>
            <a:ext cx="2398125" cy="3812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625"/>
            <a:ext cx="1823105" cy="409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9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65359" y="2107568"/>
            <a:ext cx="4186275" cy="3113321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الثالثة اعدادي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94" y="1403158"/>
            <a:ext cx="2527324" cy="1651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0800000">
            <a:off x="7487479" y="4002054"/>
            <a:ext cx="1603515" cy="3844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5192044" y="3364333"/>
            <a:ext cx="2524800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المسالك الدولية للبكالوريا المغربية</a:t>
            </a:r>
            <a:endParaRPr lang="ar-MA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171278" y="1201594"/>
            <a:ext cx="3412707" cy="2058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الادبي </a:t>
            </a:r>
          </a:p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خيارات فرنسية او انجليزية او اسبانية</a:t>
            </a:r>
          </a:p>
        </p:txBody>
      </p:sp>
      <p:sp>
        <p:nvSpPr>
          <p:cNvPr id="47" name="Sous-titre 2"/>
          <p:cNvSpPr txBox="1">
            <a:spLocks/>
          </p:cNvSpPr>
          <p:nvPr/>
        </p:nvSpPr>
        <p:spPr>
          <a:xfrm>
            <a:off x="171278" y="4458837"/>
            <a:ext cx="3281854" cy="2193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العلمي </a:t>
            </a:r>
          </a:p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خيارات فرنسية او انجليزية او اسبانية</a:t>
            </a:r>
          </a:p>
        </p:txBody>
      </p:sp>
      <p:cxnSp>
        <p:nvCxnSpPr>
          <p:cNvPr id="21" name="Connecteur en arc 20"/>
          <p:cNvCxnSpPr>
            <a:stCxn id="16" idx="1"/>
            <a:endCxn id="40" idx="3"/>
          </p:cNvCxnSpPr>
          <p:nvPr/>
        </p:nvCxnSpPr>
        <p:spPr>
          <a:xfrm rot="10800000">
            <a:off x="3583986" y="2230815"/>
            <a:ext cx="1608059" cy="174214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>
            <a:endCxn id="47" idx="3"/>
          </p:cNvCxnSpPr>
          <p:nvPr/>
        </p:nvCxnSpPr>
        <p:spPr>
          <a:xfrm rot="10800000" flipV="1">
            <a:off x="3453132" y="4125356"/>
            <a:ext cx="1695344" cy="143035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06" y="2561490"/>
            <a:ext cx="740365" cy="74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15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18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4" y="2609853"/>
            <a:ext cx="716129" cy="716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60" y="2609853"/>
            <a:ext cx="730918" cy="730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5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0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35132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التنصيص في وثيقة شهادة البكالوريا على المسلك والخيار ( مسلك دولي- خيار فرنسية أو إنجليزية أو إسبانية ) إضافة إلى شعب ومسالك البكالوريا المغربية. </a:t>
            </a:r>
            <a:endParaRPr lang="ar-MA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26" y="5022008"/>
            <a:ext cx="2025831" cy="1684816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4349931" y="2233809"/>
            <a:ext cx="3844834" cy="2487458"/>
          </a:xfrm>
          <a:prstGeom prst="wedgeRoundRectCallout">
            <a:avLst/>
          </a:prstGeom>
          <a:gradFill>
            <a:gsLst>
              <a:gs pos="700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التدرج في تدريس المواد العلمية بلغة خيار إنجليزية او إسبانية ابتداء من الجذع المشترك , على أن تدرس كليا بهذه اللغة في نهاية </a:t>
            </a:r>
            <a:r>
              <a:rPr lang="ar-MA" sz="3200" b="1" dirty="0" err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الأسدس</a:t>
            </a:r>
            <a:r>
              <a:rPr lang="ar-MA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الثاني للسنة الثانية من سلك البكالوريا.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25" y="5029323"/>
            <a:ext cx="2025831" cy="1700491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8277116" y="2233749"/>
            <a:ext cx="3844834" cy="2464528"/>
          </a:xfrm>
          <a:prstGeom prst="wedgeRoundRectCallout">
            <a:avLst/>
          </a:prstGeom>
          <a:gradFill flip="none" rotWithShape="1">
            <a:gsLst>
              <a:gs pos="49000">
                <a:srgbClr val="99CCFF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تدريس مجموع المواد العلمية باللغة الفرنسية 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11" y="4996562"/>
            <a:ext cx="2025831" cy="1684816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2051176" y="1093195"/>
            <a:ext cx="9446592" cy="776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6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خصوصيات المسالك الدولية للباكالوريا المغربية</a:t>
            </a:r>
            <a:endParaRPr lang="en-US" sz="4000" b="1" dirty="0">
              <a:solidFill>
                <a:srgbClr val="FF0000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38" y="630786"/>
            <a:ext cx="2170128" cy="120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8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7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35132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0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اختبارات موحدة مترجمة إلى لغة الخيار بالنسبة للمواد المدرسة </a:t>
            </a:r>
            <a:endParaRPr lang="ar-MA" sz="40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26" y="5022008"/>
            <a:ext cx="2025831" cy="1684816"/>
          </a:xfrm>
          <a:prstGeom prst="rect">
            <a:avLst/>
          </a:prstGeom>
        </p:spPr>
      </p:pic>
      <p:sp>
        <p:nvSpPr>
          <p:cNvPr id="23" name="Sous-titre 2"/>
          <p:cNvSpPr txBox="1">
            <a:spLocks/>
          </p:cNvSpPr>
          <p:nvPr/>
        </p:nvSpPr>
        <p:spPr>
          <a:xfrm>
            <a:off x="766070" y="1505155"/>
            <a:ext cx="278295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الامتحانات الموحدة</a:t>
            </a:r>
            <a:endParaRPr lang="ar-MA" sz="48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349931" y="2233809"/>
            <a:ext cx="3844834" cy="248745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60 % للفروض الكتابية المحروسة و 25%  للفروض الشفهية ونسبة 15%  لباقي أساليب المراقبة المستمرة</a:t>
            </a:r>
            <a:endParaRPr lang="ar-MA" sz="32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25" y="5029323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4744986" y="1391584"/>
            <a:ext cx="3437804" cy="1106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حساب المعدل العام للمراقبة المستمرة</a:t>
            </a:r>
            <a:endParaRPr lang="ar-MA" sz="36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8277116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6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إدراج مكون خاص ب ″ المهارات الشفهية ″ ضمن الفروض المحروسة للمراقبة المستمرة</a:t>
            </a:r>
            <a:endParaRPr lang="ar-MA" sz="36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11" y="4996562"/>
            <a:ext cx="2025831" cy="1684816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8876399" y="1354336"/>
            <a:ext cx="278295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المراقبة المستمرة</a:t>
            </a:r>
            <a:endParaRPr lang="ar-MA" sz="60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849219" y="391161"/>
            <a:ext cx="9071038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6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خصوصيات المسالك الدولية للباكالوريا المغربية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6" y="554549"/>
            <a:ext cx="1661783" cy="64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6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25155" y="614620"/>
            <a:ext cx="9899982" cy="1218835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يمكن ولوج الجذوع المشتركة من المسالك الدولية في وجه الناجحين الموجهين من  الثالثة اعدادي حيث يعتمد على معدل للترتيب يشمل على المواد المؤهلة التالية 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396025"/>
            <a:ext cx="2096296" cy="75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5400000">
            <a:off x="1962078" y="1744273"/>
            <a:ext cx="736586" cy="4065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ous-titre 2"/>
          <p:cNvSpPr txBox="1">
            <a:spLocks/>
          </p:cNvSpPr>
          <p:nvPr/>
        </p:nvSpPr>
        <p:spPr>
          <a:xfrm>
            <a:off x="292594" y="2640166"/>
            <a:ext cx="3146663" cy="446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العلمي خيار فرنسية</a:t>
            </a:r>
          </a:p>
        </p:txBody>
      </p:sp>
      <p:cxnSp>
        <p:nvCxnSpPr>
          <p:cNvPr id="21" name="Connecteur en arc 20"/>
          <p:cNvCxnSpPr/>
          <p:nvPr/>
        </p:nvCxnSpPr>
        <p:spPr>
          <a:xfrm flipV="1">
            <a:off x="3337431" y="2640166"/>
            <a:ext cx="554018" cy="2199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91449" y="2315814"/>
            <a:ext cx="81453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المعدل العام للترتيب = </a:t>
            </a:r>
            <a:r>
              <a:rPr lang="a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(معدل اللغة العربية + معدل الرياضيات + معدل الفيزياء والكيمياء +     معدل علوم الحياة والأرض + معدل الفرنسية×4 )</a:t>
            </a:r>
            <a:br>
              <a:rPr lang="fr-FR" sz="2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8</a:t>
            </a:r>
            <a:endParaRPr lang="fr-FR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9" y="2194002"/>
            <a:ext cx="562985" cy="562985"/>
          </a:xfrm>
          <a:prstGeom prst="rect">
            <a:avLst/>
          </a:prstGeom>
        </p:spPr>
      </p:pic>
      <p:cxnSp>
        <p:nvCxnSpPr>
          <p:cNvPr id="32" name="Connecteur en arc 31"/>
          <p:cNvCxnSpPr/>
          <p:nvPr/>
        </p:nvCxnSpPr>
        <p:spPr>
          <a:xfrm rot="5400000">
            <a:off x="1536810" y="3378750"/>
            <a:ext cx="693750" cy="13365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ous-titre 2"/>
          <p:cNvSpPr txBox="1">
            <a:spLocks/>
          </p:cNvSpPr>
          <p:nvPr/>
        </p:nvSpPr>
        <p:spPr>
          <a:xfrm>
            <a:off x="311193" y="3790699"/>
            <a:ext cx="3146663" cy="86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للآداب والعلوم الإنسانية خيار فرنسية</a:t>
            </a:r>
          </a:p>
        </p:txBody>
      </p:sp>
      <p:cxnSp>
        <p:nvCxnSpPr>
          <p:cNvPr id="34" name="Connecteur en arc 33"/>
          <p:cNvCxnSpPr/>
          <p:nvPr/>
        </p:nvCxnSpPr>
        <p:spPr>
          <a:xfrm flipV="1">
            <a:off x="3739348" y="3981829"/>
            <a:ext cx="1303797" cy="1263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" y="3700336"/>
            <a:ext cx="562985" cy="56298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494211" y="3786267"/>
            <a:ext cx="8145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المعدل العام للترتيب = (معدل اللغة العربية + معدل الاجتماعيات) + ( معدل الفرنسية×2)</a:t>
            </a:r>
            <a:b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4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1" y="5154812"/>
            <a:ext cx="562985" cy="56298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4" y="5154811"/>
            <a:ext cx="562985" cy="56298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0" y="6135474"/>
            <a:ext cx="562985" cy="562985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2" y="6135474"/>
            <a:ext cx="562985" cy="562985"/>
          </a:xfrm>
          <a:prstGeom prst="rect">
            <a:avLst/>
          </a:prstGeom>
        </p:spPr>
      </p:pic>
      <p:cxnSp>
        <p:nvCxnSpPr>
          <p:cNvPr id="48" name="Connecteur en arc 47"/>
          <p:cNvCxnSpPr/>
          <p:nvPr/>
        </p:nvCxnSpPr>
        <p:spPr>
          <a:xfrm rot="5400000">
            <a:off x="840061" y="4590575"/>
            <a:ext cx="693750" cy="13365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ous-titre 2"/>
          <p:cNvSpPr txBox="1">
            <a:spLocks/>
          </p:cNvSpPr>
          <p:nvPr/>
        </p:nvSpPr>
        <p:spPr>
          <a:xfrm>
            <a:off x="1139384" y="5135449"/>
            <a:ext cx="3146663" cy="446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العلمي خيار انجليزية او اسبانية</a:t>
            </a:r>
          </a:p>
        </p:txBody>
      </p:sp>
      <p:cxnSp>
        <p:nvCxnSpPr>
          <p:cNvPr id="50" name="Connecteur en arc 49"/>
          <p:cNvCxnSpPr/>
          <p:nvPr/>
        </p:nvCxnSpPr>
        <p:spPr>
          <a:xfrm flipV="1">
            <a:off x="4087036" y="5154811"/>
            <a:ext cx="651899" cy="12634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146669" y="4549924"/>
            <a:ext cx="81453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المعدل العام للترتيب = (معدل اللغة العربية + معدل الرياضيات + معدل الفيزياء والكيمياء +     معدل علوم الحياة والأرض + )+(نقطة اختبار لغة الاختيار×4 ))</a:t>
            </a:r>
            <a:b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8</a:t>
            </a:r>
          </a:p>
        </p:txBody>
      </p:sp>
      <p:cxnSp>
        <p:nvCxnSpPr>
          <p:cNvPr id="52" name="Connecteur en arc 51"/>
          <p:cNvCxnSpPr/>
          <p:nvPr/>
        </p:nvCxnSpPr>
        <p:spPr>
          <a:xfrm rot="5400000">
            <a:off x="1115957" y="5808649"/>
            <a:ext cx="693750" cy="13365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ous-titre 2"/>
          <p:cNvSpPr txBox="1">
            <a:spLocks/>
          </p:cNvSpPr>
          <p:nvPr/>
        </p:nvSpPr>
        <p:spPr>
          <a:xfrm>
            <a:off x="686495" y="6025003"/>
            <a:ext cx="3146663" cy="832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للآداب والعلوم الإنسانية خيار انجليزية او اسبانية</a:t>
            </a:r>
          </a:p>
        </p:txBody>
      </p:sp>
      <p:cxnSp>
        <p:nvCxnSpPr>
          <p:cNvPr id="54" name="Connecteur en arc 53"/>
          <p:cNvCxnSpPr/>
          <p:nvPr/>
        </p:nvCxnSpPr>
        <p:spPr>
          <a:xfrm flipV="1">
            <a:off x="3778842" y="6221531"/>
            <a:ext cx="763824" cy="25866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259341" y="5959046"/>
            <a:ext cx="8145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المعدل العام للترتيب = (معدل اللغة العربية + معدل الاجتماعيات) +(نقطة اختبار لغة الاختيار×2))</a:t>
            </a:r>
            <a:b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8121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28" grpId="0"/>
      <p:bldP spid="33" grpId="0"/>
      <p:bldP spid="37" grpId="0"/>
      <p:bldP spid="49" grpId="0"/>
      <p:bldP spid="51" grpId="0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56423" y="168322"/>
            <a:ext cx="7544310" cy="103258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الثالثة اعدادي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78291" y="2039698"/>
            <a:ext cx="2236764" cy="1248920"/>
          </a:xfrm>
        </p:spPr>
        <p:txBody>
          <a:bodyPr>
            <a:noAutofit/>
          </a:bodyPr>
          <a:lstStyle/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الجذوع المشتركة </a:t>
            </a:r>
          </a:p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(المسالك الدولية)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5" y="75496"/>
            <a:ext cx="2096296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>
            <a:off x="8177684" y="1013291"/>
            <a:ext cx="2260544" cy="70918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9636858" y="1632136"/>
            <a:ext cx="3439174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الجذوع المشتركة</a:t>
            </a:r>
          </a:p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(المسالك العادية)</a:t>
            </a:r>
          </a:p>
        </p:txBody>
      </p:sp>
      <p:cxnSp>
        <p:nvCxnSpPr>
          <p:cNvPr id="18" name="Connecteur en arc 17"/>
          <p:cNvCxnSpPr/>
          <p:nvPr/>
        </p:nvCxnSpPr>
        <p:spPr>
          <a:xfrm>
            <a:off x="7085728" y="1122126"/>
            <a:ext cx="1558504" cy="88077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 txBox="1">
            <a:spLocks/>
          </p:cNvSpPr>
          <p:nvPr/>
        </p:nvSpPr>
        <p:spPr>
          <a:xfrm>
            <a:off x="4595421" y="2167311"/>
            <a:ext cx="2236764" cy="124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الجذوع المشتركة </a:t>
            </a:r>
          </a:p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(المسالك المهنية)</a:t>
            </a:r>
          </a:p>
        </p:txBody>
      </p:sp>
      <p:cxnSp>
        <p:nvCxnSpPr>
          <p:cNvPr id="23" name="Connecteur en arc 22"/>
          <p:cNvCxnSpPr>
            <a:stCxn id="2" idx="2"/>
            <a:endCxn id="22" idx="0"/>
          </p:cNvCxnSpPr>
          <p:nvPr/>
        </p:nvCxnSpPr>
        <p:spPr>
          <a:xfrm rot="5400000">
            <a:off x="5587991" y="1326724"/>
            <a:ext cx="966400" cy="71477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 txBox="1">
            <a:spLocks/>
          </p:cNvSpPr>
          <p:nvPr/>
        </p:nvSpPr>
        <p:spPr>
          <a:xfrm>
            <a:off x="2197682" y="2328611"/>
            <a:ext cx="2236764" cy="117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تخصصات</a:t>
            </a:r>
          </a:p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التربية البدنية</a:t>
            </a:r>
          </a:p>
        </p:txBody>
      </p:sp>
      <p:cxnSp>
        <p:nvCxnSpPr>
          <p:cNvPr id="26" name="Connecteur en arc 25"/>
          <p:cNvCxnSpPr/>
          <p:nvPr/>
        </p:nvCxnSpPr>
        <p:spPr>
          <a:xfrm rot="10800000" flipV="1">
            <a:off x="3480484" y="1108968"/>
            <a:ext cx="1414598" cy="109360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ous-titre 2"/>
          <p:cNvSpPr txBox="1">
            <a:spLocks/>
          </p:cNvSpPr>
          <p:nvPr/>
        </p:nvSpPr>
        <p:spPr>
          <a:xfrm>
            <a:off x="-208243" y="2285837"/>
            <a:ext cx="2236764" cy="117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التكوين المهني</a:t>
            </a:r>
          </a:p>
        </p:txBody>
      </p:sp>
      <p:cxnSp>
        <p:nvCxnSpPr>
          <p:cNvPr id="31" name="Connecteur en arc 30"/>
          <p:cNvCxnSpPr/>
          <p:nvPr/>
        </p:nvCxnSpPr>
        <p:spPr>
          <a:xfrm rot="10800000" flipV="1">
            <a:off x="1282211" y="874070"/>
            <a:ext cx="3521860" cy="133990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11332799" y="2727362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ous-titre 2"/>
          <p:cNvSpPr txBox="1">
            <a:spLocks/>
          </p:cNvSpPr>
          <p:nvPr/>
        </p:nvSpPr>
        <p:spPr>
          <a:xfrm>
            <a:off x="9714881" y="3203512"/>
            <a:ext cx="2896888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الادبي</a:t>
            </a:r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11356445" y="3749209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ous-titre 2"/>
          <p:cNvSpPr txBox="1">
            <a:spLocks/>
          </p:cNvSpPr>
          <p:nvPr/>
        </p:nvSpPr>
        <p:spPr>
          <a:xfrm>
            <a:off x="9800107" y="4307041"/>
            <a:ext cx="2896888" cy="428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العلمي</a:t>
            </a: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11356445" y="4751903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ous-titre 2"/>
          <p:cNvSpPr txBox="1">
            <a:spLocks/>
          </p:cNvSpPr>
          <p:nvPr/>
        </p:nvSpPr>
        <p:spPr>
          <a:xfrm>
            <a:off x="9417455" y="5209197"/>
            <a:ext cx="3281854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التكنولوجي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11248551" y="5685217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ous-titre 2"/>
          <p:cNvSpPr txBox="1">
            <a:spLocks/>
          </p:cNvSpPr>
          <p:nvPr/>
        </p:nvSpPr>
        <p:spPr>
          <a:xfrm>
            <a:off x="8821196" y="6234172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جذع مشترك التعليم الاصيل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 flipH="1">
            <a:off x="8644231" y="2961333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ous-titre 2"/>
          <p:cNvSpPr txBox="1">
            <a:spLocks/>
          </p:cNvSpPr>
          <p:nvPr/>
        </p:nvSpPr>
        <p:spPr>
          <a:xfrm>
            <a:off x="6669664" y="3518309"/>
            <a:ext cx="3156983" cy="1002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الادبي </a:t>
            </a:r>
          </a:p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خيارات فرنسية او انجليزية او اسبانية</a:t>
            </a:r>
          </a:p>
          <a:p>
            <a:pPr rtl="1"/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rtl="1"/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8351664" y="4498443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ous-titre 2"/>
          <p:cNvSpPr txBox="1">
            <a:spLocks/>
          </p:cNvSpPr>
          <p:nvPr/>
        </p:nvSpPr>
        <p:spPr>
          <a:xfrm>
            <a:off x="6859915" y="5238772"/>
            <a:ext cx="2896888" cy="1222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العلمي </a:t>
            </a:r>
          </a:p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خيارات فرنسية او انجليزية او اسبانية</a:t>
            </a:r>
          </a:p>
        </p:txBody>
      </p:sp>
      <p:cxnSp>
        <p:nvCxnSpPr>
          <p:cNvPr id="54" name="Connecteur droit avec flèche 53"/>
          <p:cNvCxnSpPr/>
          <p:nvPr/>
        </p:nvCxnSpPr>
        <p:spPr>
          <a:xfrm flipH="1">
            <a:off x="5681260" y="3225220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ous-titre 2"/>
          <p:cNvSpPr txBox="1">
            <a:spLocks/>
          </p:cNvSpPr>
          <p:nvPr/>
        </p:nvSpPr>
        <p:spPr>
          <a:xfrm>
            <a:off x="4113072" y="3749209"/>
            <a:ext cx="2896888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الصناعي</a:t>
            </a:r>
          </a:p>
        </p:txBody>
      </p:sp>
      <p:cxnSp>
        <p:nvCxnSpPr>
          <p:cNvPr id="56" name="Connecteur droit avec flèche 55"/>
          <p:cNvCxnSpPr/>
          <p:nvPr/>
        </p:nvCxnSpPr>
        <p:spPr>
          <a:xfrm flipH="1">
            <a:off x="5681260" y="4234976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ous-titre 2"/>
          <p:cNvSpPr txBox="1">
            <a:spLocks/>
          </p:cNvSpPr>
          <p:nvPr/>
        </p:nvSpPr>
        <p:spPr>
          <a:xfrm>
            <a:off x="4123388" y="4743987"/>
            <a:ext cx="2896888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الفلاحي</a:t>
            </a: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5664071" y="5234263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ous-titre 2"/>
          <p:cNvSpPr txBox="1">
            <a:spLocks/>
          </p:cNvSpPr>
          <p:nvPr/>
        </p:nvSpPr>
        <p:spPr>
          <a:xfrm>
            <a:off x="4230380" y="5706894"/>
            <a:ext cx="2779580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الخدماتي</a:t>
            </a:r>
          </a:p>
        </p:txBody>
      </p:sp>
      <p:cxnSp>
        <p:nvCxnSpPr>
          <p:cNvPr id="63" name="Connecteur droit avec flèche 62"/>
          <p:cNvCxnSpPr/>
          <p:nvPr/>
        </p:nvCxnSpPr>
        <p:spPr>
          <a:xfrm flipH="1">
            <a:off x="3352490" y="3309905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ous-titre 2"/>
          <p:cNvSpPr txBox="1">
            <a:spLocks/>
          </p:cNvSpPr>
          <p:nvPr/>
        </p:nvSpPr>
        <p:spPr>
          <a:xfrm>
            <a:off x="1617469" y="3825812"/>
            <a:ext cx="3156983" cy="1002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الادبي </a:t>
            </a:r>
          </a:p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تخصص تربية بدنية</a:t>
            </a:r>
          </a:p>
          <a:p>
            <a:pPr rtl="1"/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rtl="1"/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H="1">
            <a:off x="3275123" y="4779134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ous-titre 2"/>
          <p:cNvSpPr txBox="1">
            <a:spLocks/>
          </p:cNvSpPr>
          <p:nvPr/>
        </p:nvSpPr>
        <p:spPr>
          <a:xfrm>
            <a:off x="1757971" y="5333008"/>
            <a:ext cx="2896888" cy="1222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العلمي </a:t>
            </a:r>
          </a:p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تخصص تربية بدنية</a:t>
            </a:r>
          </a:p>
        </p:txBody>
      </p:sp>
      <p:cxnSp>
        <p:nvCxnSpPr>
          <p:cNvPr id="67" name="Connecteur droit avec flèche 66"/>
          <p:cNvCxnSpPr/>
          <p:nvPr/>
        </p:nvCxnSpPr>
        <p:spPr>
          <a:xfrm flipH="1">
            <a:off x="1305285" y="2827166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ous-titre 2"/>
          <p:cNvSpPr txBox="1">
            <a:spLocks/>
          </p:cNvSpPr>
          <p:nvPr/>
        </p:nvSpPr>
        <p:spPr>
          <a:xfrm>
            <a:off x="-54985" y="3420192"/>
            <a:ext cx="2316255" cy="2318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التأهيل </a:t>
            </a:r>
          </a:p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 مختلفة </a:t>
            </a:r>
          </a:p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حسب المراكز</a:t>
            </a:r>
          </a:p>
        </p:txBody>
      </p:sp>
    </p:spTree>
    <p:extLst>
      <p:ext uri="{BB962C8B-B14F-4D97-AF65-F5344CB8AC3E}">
        <p14:creationId xmlns:p14="http://schemas.microsoft.com/office/powerpoint/2010/main" val="13434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  <p:bldP spid="22" grpId="0"/>
      <p:bldP spid="25" grpId="0"/>
      <p:bldP spid="30" grpId="0"/>
      <p:bldP spid="40" grpId="0"/>
      <p:bldP spid="44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4" grpId="0"/>
      <p:bldP spid="66" grpId="0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65359" y="3233530"/>
            <a:ext cx="4186275" cy="198735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التوجيه و</a:t>
            </a:r>
            <a:b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إعادة التوجيه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68" y="288242"/>
            <a:ext cx="2949598" cy="2879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0800000">
            <a:off x="8165359" y="2875722"/>
            <a:ext cx="1224810" cy="93221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6263028" y="2173300"/>
            <a:ext cx="2524800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7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التوجيه</a:t>
            </a: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-172279" y="871277"/>
            <a:ext cx="5660687" cy="1540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 + بطاقة الترشيح خاصة بالمسالك الدولية</a:t>
            </a:r>
          </a:p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+ الانتقاء الأولي للتلاميذ المترشحين من طرف لجن خاصة</a:t>
            </a:r>
          </a:p>
        </p:txBody>
      </p:sp>
      <p:sp>
        <p:nvSpPr>
          <p:cNvPr id="47" name="Sous-titre 2"/>
          <p:cNvSpPr txBox="1">
            <a:spLocks/>
          </p:cNvSpPr>
          <p:nvPr/>
        </p:nvSpPr>
        <p:spPr>
          <a:xfrm>
            <a:off x="212035" y="3838994"/>
            <a:ext cx="4313560" cy="2175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طلب إعادة التوجيه  إلى الشعب والمسالك العادية عند متم الجذع المشترك أو السنة الأولى من سلك البكالوريا وذلك وفق مسطرة إعادة التوجيه الجاري بها العمل</a:t>
            </a:r>
            <a:endParaRPr lang="ar-MA" sz="36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1" name="Connecteur en arc 20"/>
          <p:cNvCxnSpPr/>
          <p:nvPr/>
        </p:nvCxnSpPr>
        <p:spPr>
          <a:xfrm rot="10800000">
            <a:off x="5257687" y="1499924"/>
            <a:ext cx="1381653" cy="116036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rot="10800000" flipV="1">
            <a:off x="4306959" y="4823791"/>
            <a:ext cx="1929198" cy="51683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/>
          <p:cNvSpPr txBox="1">
            <a:spLocks/>
          </p:cNvSpPr>
          <p:nvPr/>
        </p:nvSpPr>
        <p:spPr>
          <a:xfrm>
            <a:off x="6069496" y="4316895"/>
            <a:ext cx="2524800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إعادة التوجيه</a:t>
            </a:r>
          </a:p>
        </p:txBody>
      </p:sp>
      <p:cxnSp>
        <p:nvCxnSpPr>
          <p:cNvPr id="17" name="Connecteur en arc 16"/>
          <p:cNvCxnSpPr/>
          <p:nvPr/>
        </p:nvCxnSpPr>
        <p:spPr>
          <a:xfrm rot="10800000" flipV="1">
            <a:off x="8428384" y="3995529"/>
            <a:ext cx="961787" cy="64273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4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4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0" grpId="0"/>
      <p:bldP spid="47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39585" y="1178707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الأهداف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2264" y="5120133"/>
            <a:ext cx="2843808" cy="469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200" b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2400" b="1" dirty="0">
                <a:solidFill>
                  <a:schemeClr val="tx1"/>
                </a:solidFill>
                <a:cs typeface="+mj-cs"/>
              </a:rPr>
              <a:t>بعض الآفاق المهنية</a:t>
            </a:r>
            <a:endParaRPr lang="fr-FR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2264" y="3338976"/>
            <a:ext cx="2843808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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المؤهلات المطلوبة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776" y="620912"/>
            <a:ext cx="4572001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2800" b="1" dirty="0">
                <a:solidFill>
                  <a:srgbClr val="FF00FF"/>
                </a:solidFill>
                <a:cs typeface="+mj-cs"/>
                <a:sym typeface="Wingdings"/>
              </a:rPr>
              <a:t></a:t>
            </a:r>
            <a:r>
              <a:rPr lang="ar-MA" sz="2000" b="1" dirty="0">
                <a:solidFill>
                  <a:schemeClr val="tx1"/>
                </a:solidFill>
                <a:cs typeface="+mj-cs"/>
              </a:rPr>
              <a:t> المواد المدرسة و الحصص</a:t>
            </a:r>
            <a:endParaRPr lang="fr-FR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Parenthèses 8"/>
          <p:cNvSpPr/>
          <p:nvPr/>
        </p:nvSpPr>
        <p:spPr>
          <a:xfrm>
            <a:off x="6917635" y="1815548"/>
            <a:ext cx="4956313" cy="1469436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br>
              <a:rPr lang="ar-MA" sz="1600" b="1" dirty="0">
                <a:solidFill>
                  <a:schemeClr val="tx1"/>
                </a:solidFill>
              </a:rPr>
            </a:b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  </a:t>
            </a:r>
            <a:r>
              <a:rPr lang="ar-MA" sz="1600" b="1" dirty="0">
                <a:solidFill>
                  <a:schemeClr val="tx1"/>
                </a:solidFill>
              </a:rPr>
              <a:t>بالإضافة إلى نفس أهداف الجذع المشترك </a:t>
            </a:r>
            <a:r>
              <a:rPr lang="ar-MA" sz="1600" b="1" dirty="0" err="1">
                <a:solidFill>
                  <a:schemeClr val="tx1"/>
                </a:solidFill>
              </a:rPr>
              <a:t>العلمي.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  </a:t>
            </a:r>
            <a:r>
              <a:rPr lang="ar-MA" sz="1600" b="1" dirty="0">
                <a:solidFill>
                  <a:schemeClr val="tx1"/>
                </a:solidFill>
              </a:rPr>
              <a:t>التحكم في اللغات الأجنبية 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</a:rPr>
              <a:t>و تنمية </a:t>
            </a:r>
            <a:r>
              <a:rPr lang="ar-MA" sz="1600" b="1" dirty="0" err="1">
                <a:solidFill>
                  <a:schemeClr val="tx1"/>
                </a:solidFill>
              </a:rPr>
              <a:t>الكفايات</a:t>
            </a:r>
            <a:r>
              <a:rPr lang="ar-MA" sz="1600" b="1" dirty="0">
                <a:solidFill>
                  <a:schemeClr val="tx1"/>
                </a:solidFill>
              </a:rPr>
              <a:t> </a:t>
            </a:r>
            <a:r>
              <a:rPr lang="ar-MA" sz="1600" b="1" dirty="0" err="1">
                <a:solidFill>
                  <a:schemeClr val="tx1"/>
                </a:solidFill>
              </a:rPr>
              <a:t>اللغوية.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  </a:t>
            </a:r>
            <a:r>
              <a:rPr lang="ar-MA" sz="1600" b="1" dirty="0">
                <a:solidFill>
                  <a:schemeClr val="tx1"/>
                </a:solidFill>
              </a:rPr>
              <a:t>خلق تلاؤم أكبر بين النظام التربوي و المحيط </a:t>
            </a:r>
            <a:r>
              <a:rPr lang="ar-MA" sz="1600" b="1" dirty="0" err="1">
                <a:solidFill>
                  <a:schemeClr val="tx1"/>
                </a:solidFill>
              </a:rPr>
              <a:t>الإقتصادي.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  </a:t>
            </a:r>
            <a:r>
              <a:rPr lang="ar-MA" sz="1600" b="1" dirty="0" err="1">
                <a:solidFill>
                  <a:schemeClr val="tx1"/>
                </a:solidFill>
              </a:rPr>
              <a:t>الإستجابة</a:t>
            </a:r>
            <a:r>
              <a:rPr lang="ar-MA" sz="1600" b="1" dirty="0">
                <a:solidFill>
                  <a:schemeClr val="tx1"/>
                </a:solidFill>
              </a:rPr>
              <a:t> لمستلزمات  متابعة الدراسة بالتعليم العالي</a:t>
            </a:r>
            <a:endParaRPr lang="fr-FR" sz="1600" dirty="0">
              <a:solidFill>
                <a:schemeClr val="tx1"/>
              </a:solidFill>
            </a:endParaRPr>
          </a:p>
          <a:p>
            <a:pPr algn="r" rtl="1">
              <a:defRPr/>
            </a:pP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dirty="0" err="1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61011"/>
              </p:ext>
            </p:extLst>
          </p:nvPr>
        </p:nvGraphicFramePr>
        <p:xfrm>
          <a:off x="194422" y="1035449"/>
          <a:ext cx="6012160" cy="57229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7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المعامل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حصص خيار </a:t>
                      </a:r>
                      <a:r>
                        <a:rPr lang="ar-MA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الأنجليزية</a:t>
                      </a: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و الإسبانية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حصص خيار فرنسية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المواد المقررة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التربية الإسلامية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اللغة العربية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الفلسفة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التاريـخ والجغرافيا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84">
                <a:tc rowSpan="2"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اللغة الفرنسية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84">
                <a:tc vMerge="1"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800" b="1" i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تقنيات التعبير و التواصل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5(</a:t>
                      </a: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+2)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اللغة</a:t>
                      </a: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الاجنبية الثانية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الإعلاميات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الرياضيات</a:t>
                      </a: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(باللغة الأجنبية</a:t>
                      </a:r>
                      <a:r>
                        <a:rPr lang="ar-MA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علوم الحياة والأرض</a:t>
                      </a: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(باللغة الأجنبية</a:t>
                      </a:r>
                      <a:r>
                        <a:rPr lang="ar-MA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الفيزياء والكيمياء</a:t>
                      </a: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(باللغة الأجنبية</a:t>
                      </a:r>
                      <a:r>
                        <a:rPr lang="ar-MA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التربية البدنية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....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....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المواظبة والسلوك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538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المجموع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Parenthèses 10"/>
          <p:cNvSpPr/>
          <p:nvPr/>
        </p:nvSpPr>
        <p:spPr>
          <a:xfrm>
            <a:off x="7050157" y="3933056"/>
            <a:ext cx="4823791" cy="1150938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بالإضافة إلى نفس أهداف الجذع المشترك </a:t>
            </a:r>
            <a:r>
              <a:rPr lang="ar-MA" sz="1600" b="1" dirty="0" err="1">
                <a:solidFill>
                  <a:schemeClr val="tx1"/>
                </a:solidFill>
              </a:rPr>
              <a:t>العلمي.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 err="1">
                <a:solidFill>
                  <a:schemeClr val="tx1"/>
                </a:solidFill>
              </a:rPr>
              <a:t>ميولات</a:t>
            </a:r>
            <a:r>
              <a:rPr lang="ar-MA" sz="1600" b="1" dirty="0">
                <a:solidFill>
                  <a:schemeClr val="tx1"/>
                </a:solidFill>
              </a:rPr>
              <a:t> لدراسة </a:t>
            </a:r>
            <a:r>
              <a:rPr lang="ar-MA" sz="1600" b="1" dirty="0" err="1">
                <a:solidFill>
                  <a:schemeClr val="tx1"/>
                </a:solidFill>
              </a:rPr>
              <a:t>اللغات.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مستوى جيد في اللغات الأجنبية.</a:t>
            </a:r>
          </a:p>
        </p:txBody>
      </p:sp>
      <p:sp>
        <p:nvSpPr>
          <p:cNvPr id="12" name="Parenthèses 11"/>
          <p:cNvSpPr/>
          <p:nvPr/>
        </p:nvSpPr>
        <p:spPr>
          <a:xfrm>
            <a:off x="7050158" y="5589241"/>
            <a:ext cx="4996068" cy="1125537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 err="1">
                <a:solidFill>
                  <a:schemeClr val="tx1"/>
                </a:solidFill>
              </a:rPr>
              <a:t>التدريس </a:t>
            </a:r>
            <a:r>
              <a:rPr lang="ar-MA" sz="1600" b="1" dirty="0">
                <a:solidFill>
                  <a:schemeClr val="tx1"/>
                </a:solidFill>
              </a:rPr>
              <a:t>– الهندسة– الطب </a:t>
            </a:r>
            <a:r>
              <a:rPr lang="ar-MA" sz="1600" b="1" dirty="0" err="1">
                <a:solidFill>
                  <a:schemeClr val="tx1"/>
                </a:solidFill>
              </a:rPr>
              <a:t>والصيدلة </a:t>
            </a:r>
            <a:r>
              <a:rPr lang="ar-MA" sz="1600" b="1" dirty="0">
                <a:solidFill>
                  <a:schemeClr val="tx1"/>
                </a:solidFill>
              </a:rPr>
              <a:t>– </a:t>
            </a:r>
            <a:r>
              <a:rPr lang="ar-MA" sz="1600" b="1" dirty="0" err="1">
                <a:solidFill>
                  <a:schemeClr val="tx1"/>
                </a:solidFill>
              </a:rPr>
              <a:t>التمريض </a:t>
            </a:r>
            <a:r>
              <a:rPr lang="ar-MA" sz="1600" b="1" dirty="0">
                <a:solidFill>
                  <a:schemeClr val="tx1"/>
                </a:solidFill>
              </a:rPr>
              <a:t>– </a:t>
            </a:r>
            <a:r>
              <a:rPr lang="ar-MA" sz="1600" b="1" dirty="0" err="1">
                <a:solidFill>
                  <a:schemeClr val="tx1"/>
                </a:solidFill>
              </a:rPr>
              <a:t>الإعلام </a:t>
            </a:r>
            <a:r>
              <a:rPr lang="ar-MA" sz="1600" b="1" dirty="0">
                <a:solidFill>
                  <a:schemeClr val="tx1"/>
                </a:solidFill>
              </a:rPr>
              <a:t>– </a:t>
            </a:r>
            <a:r>
              <a:rPr lang="ar-MA" sz="1600" b="1" dirty="0" err="1">
                <a:solidFill>
                  <a:schemeClr val="tx1"/>
                </a:solidFill>
              </a:rPr>
              <a:t>الملاحة </a:t>
            </a:r>
            <a:r>
              <a:rPr lang="ar-MA" sz="1600" b="1" dirty="0">
                <a:solidFill>
                  <a:schemeClr val="tx1"/>
                </a:solidFill>
              </a:rPr>
              <a:t>– الميدان  العسكري والشبه </a:t>
            </a:r>
            <a:r>
              <a:rPr lang="ar-MA" sz="1600" b="1" dirty="0" err="1">
                <a:solidFill>
                  <a:schemeClr val="tx1"/>
                </a:solidFill>
              </a:rPr>
              <a:t>عسكري....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3" name="Pensées 12"/>
          <p:cNvSpPr/>
          <p:nvPr/>
        </p:nvSpPr>
        <p:spPr>
          <a:xfrm>
            <a:off x="2159688" y="102014"/>
            <a:ext cx="8604250" cy="464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2400" b="1" dirty="0">
                <a:solidFill>
                  <a:schemeClr val="tx1"/>
                </a:solidFill>
                <a:cs typeface="+mj-cs"/>
              </a:rPr>
              <a:t>الـجذع المشترك العلمي للمسالك الدولية</a:t>
            </a:r>
          </a:p>
        </p:txBody>
      </p:sp>
    </p:spTree>
    <p:extLst>
      <p:ext uri="{BB962C8B-B14F-4D97-AF65-F5344CB8AC3E}">
        <p14:creationId xmlns:p14="http://schemas.microsoft.com/office/powerpoint/2010/main" val="20878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7531" y="834851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الأهداف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5131" y="5083993"/>
            <a:ext cx="29878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بعض الآفاق المهنية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7550" y="3284985"/>
            <a:ext cx="36004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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المؤهلات المطلوبة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5522" y="864096"/>
            <a:ext cx="4392339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2800" b="1" dirty="0">
                <a:solidFill>
                  <a:srgbClr val="FF00FF"/>
                </a:solidFill>
                <a:cs typeface="+mj-cs"/>
                <a:sym typeface="Wingdings"/>
              </a:rPr>
              <a:t></a:t>
            </a:r>
            <a:r>
              <a:rPr lang="ar-MA" sz="2000" b="1" dirty="0">
                <a:solidFill>
                  <a:schemeClr val="tx1"/>
                </a:solidFill>
                <a:cs typeface="+mj-cs"/>
              </a:rPr>
              <a:t>المواد المدرسة و الحصص</a:t>
            </a:r>
            <a:endParaRPr lang="fr-FR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Parenthèses 11"/>
          <p:cNvSpPr/>
          <p:nvPr/>
        </p:nvSpPr>
        <p:spPr>
          <a:xfrm>
            <a:off x="7083184" y="5589240"/>
            <a:ext cx="4793146" cy="1052512"/>
          </a:xfrm>
          <a:prstGeom prst="bracketPair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 err="1">
                <a:solidFill>
                  <a:schemeClr val="tx1"/>
                </a:solidFill>
              </a:rPr>
              <a:t>التدريس،_المحاماة_القضاء_الإعلام_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</a:rPr>
              <a:t>التنشيط المسرحي و الثقافي_الميدان العسكري و الشبه  </a:t>
            </a:r>
            <a:r>
              <a:rPr lang="ar-MA" sz="1600" b="1" dirty="0" err="1">
                <a:solidFill>
                  <a:schemeClr val="tx1"/>
                </a:solidFill>
              </a:rPr>
              <a:t>عسكري_التمريض....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90851"/>
              </p:ext>
            </p:extLst>
          </p:nvPr>
        </p:nvGraphicFramePr>
        <p:xfrm>
          <a:off x="768627" y="1269084"/>
          <a:ext cx="5940153" cy="55569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4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المعامل</a:t>
                      </a:r>
                      <a:r>
                        <a:rPr lang="ar-MA" sz="1600" b="1" kern="1200" dirty="0"/>
                        <a:t>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حصص خيار الانجليزية او الاسبانية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حصص خيار الفرنسية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kern="1200" dirty="0"/>
                        <a:t>المواد المقررة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التربية الإسلامية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5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5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 العربية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الفلسفة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 </a:t>
                      </a:r>
                      <a:r>
                        <a:rPr lang="ar-SA" sz="1600" b="1" kern="1200" dirty="0"/>
                        <a:t>التاريـخ والجغرافيا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55">
                <a:tc rowSpan="2"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 </a:t>
                      </a:r>
                      <a:r>
                        <a:rPr lang="fr-FR" sz="1600" b="1" kern="1200" dirty="0"/>
                        <a:t>6(4+2)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 الفرنسية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55">
                <a:tc vMerge="1"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2000" b="0" i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 err="1"/>
                        <a:t>-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r>
                        <a:rPr lang="fr-FR" sz="1600" b="1" kern="1200" dirty="0"/>
                        <a:t>+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تقنيات التعبير و التواصل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(4+4) 8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</a:t>
                      </a:r>
                      <a:r>
                        <a:rPr lang="ar-MA" sz="1600" b="1" kern="1200" dirty="0"/>
                        <a:t> الاجنبية الثانية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الإعلاميات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الثقافة الفنية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الرياضيات</a:t>
                      </a:r>
                      <a:r>
                        <a:rPr lang="ar-MA" sz="1600" b="1" kern="1200" dirty="0"/>
                        <a:t> (بلغة الخيار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 </a:t>
                      </a:r>
                      <a:r>
                        <a:rPr lang="ar-SA" sz="1600" b="1" kern="1200" dirty="0"/>
                        <a:t>علوم الحياة والأرض</a:t>
                      </a:r>
                      <a:r>
                        <a:rPr lang="ar-MA" sz="1600" b="1" kern="1200" dirty="0"/>
                        <a:t> (بلغة الخيار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التربية البدنية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....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المواظبة والسلوك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30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33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33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المجموع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" name="Parenthèses 13"/>
          <p:cNvSpPr/>
          <p:nvPr/>
        </p:nvSpPr>
        <p:spPr>
          <a:xfrm>
            <a:off x="6957391" y="1412280"/>
            <a:ext cx="4903305" cy="1872281"/>
          </a:xfrm>
          <a:prstGeom prst="bracketPair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br>
              <a:rPr lang="ar-MA" sz="1600" b="1" dirty="0">
                <a:solidFill>
                  <a:schemeClr val="tx1"/>
                </a:solidFill>
              </a:rPr>
            </a:b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بالإضافة إلى نفس أهداف الجذع المشترك للآداب و العلوم </a:t>
            </a:r>
            <a:r>
              <a:rPr lang="ar-MA" sz="1600" b="1" dirty="0" err="1">
                <a:solidFill>
                  <a:schemeClr val="tx1"/>
                </a:solidFill>
              </a:rPr>
              <a:t>الإنسانية..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التحكم في اللغات الأجنبية و تنمية </a:t>
            </a:r>
            <a:r>
              <a:rPr lang="ar-MA" sz="1600" b="1" dirty="0" err="1">
                <a:solidFill>
                  <a:schemeClr val="tx1"/>
                </a:solidFill>
              </a:rPr>
              <a:t>الكفايات</a:t>
            </a:r>
            <a:r>
              <a:rPr lang="ar-MA" sz="1600" b="1" dirty="0">
                <a:solidFill>
                  <a:schemeClr val="tx1"/>
                </a:solidFill>
              </a:rPr>
              <a:t> اللغوية و الرصيد </a:t>
            </a:r>
            <a:r>
              <a:rPr lang="ar-MA" sz="1600" b="1" dirty="0" err="1">
                <a:solidFill>
                  <a:schemeClr val="tx1"/>
                </a:solidFill>
              </a:rPr>
              <a:t>اللغوي.</a:t>
            </a:r>
            <a:r>
              <a:rPr lang="ar-MA" sz="1600" b="1" dirty="0">
                <a:solidFill>
                  <a:schemeClr val="tx1"/>
                </a:solidFill>
              </a:rPr>
              <a:t> 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خلق تلاؤم أكبر بين النظام التربوي و المحيط </a:t>
            </a:r>
            <a:r>
              <a:rPr lang="ar-MA" sz="1600" b="1" dirty="0" err="1">
                <a:solidFill>
                  <a:schemeClr val="tx1"/>
                </a:solidFill>
              </a:rPr>
              <a:t>الإقتصادي.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 err="1">
                <a:solidFill>
                  <a:schemeClr val="tx1"/>
                </a:solidFill>
              </a:rPr>
              <a:t>الإستجابة</a:t>
            </a:r>
            <a:r>
              <a:rPr lang="ar-MA" sz="1600" b="1" dirty="0">
                <a:solidFill>
                  <a:schemeClr val="tx1"/>
                </a:solidFill>
              </a:rPr>
              <a:t> لمستلزمات  متابعة الدراسة بالتعليم العالي</a:t>
            </a:r>
            <a:endParaRPr lang="fr-FR" sz="1600" b="1" dirty="0">
              <a:solidFill>
                <a:schemeClr val="tx1"/>
              </a:solidFill>
            </a:endParaRPr>
          </a:p>
          <a:p>
            <a:pPr algn="r" rtl="1">
              <a:defRPr/>
            </a:pP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 err="1">
                <a:solidFill>
                  <a:schemeClr val="tx1"/>
                </a:solidFill>
              </a:rPr>
              <a:t>.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" name="Parenthèses 15"/>
          <p:cNvSpPr/>
          <p:nvPr/>
        </p:nvSpPr>
        <p:spPr>
          <a:xfrm>
            <a:off x="6957391" y="3789040"/>
            <a:ext cx="4903305" cy="1150938"/>
          </a:xfrm>
          <a:prstGeom prst="bracketPair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بالإضافة إلى نفس أهداف الجذع المشترك للآداب و العلوم </a:t>
            </a:r>
            <a:r>
              <a:rPr lang="ar-MA" sz="1600" b="1" dirty="0" err="1">
                <a:solidFill>
                  <a:schemeClr val="tx1"/>
                </a:solidFill>
              </a:rPr>
              <a:t>الإنسانية.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 err="1">
                <a:solidFill>
                  <a:schemeClr val="tx1"/>
                </a:solidFill>
              </a:rPr>
              <a:t>ميولات</a:t>
            </a:r>
            <a:r>
              <a:rPr lang="ar-MA" sz="1600" b="1" dirty="0">
                <a:solidFill>
                  <a:schemeClr val="tx1"/>
                </a:solidFill>
              </a:rPr>
              <a:t> لدراسة </a:t>
            </a:r>
            <a:r>
              <a:rPr lang="ar-MA" sz="1600" b="1" dirty="0" err="1">
                <a:solidFill>
                  <a:schemeClr val="tx1"/>
                </a:solidFill>
              </a:rPr>
              <a:t>اللغات.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مستوى جيد في اللغات الأجنبية.</a:t>
            </a:r>
          </a:p>
        </p:txBody>
      </p:sp>
      <p:sp>
        <p:nvSpPr>
          <p:cNvPr id="17" name="Pensées 16"/>
          <p:cNvSpPr/>
          <p:nvPr/>
        </p:nvSpPr>
        <p:spPr>
          <a:xfrm>
            <a:off x="1775522" y="107472"/>
            <a:ext cx="8604250" cy="548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2400" b="1" dirty="0">
                <a:solidFill>
                  <a:schemeClr val="tx1"/>
                </a:solidFill>
                <a:cs typeface="+mj-cs"/>
              </a:rPr>
              <a:t>الـجذع المشترك الادبي للمسالك الدولية</a:t>
            </a:r>
          </a:p>
        </p:txBody>
      </p:sp>
    </p:spTree>
    <p:extLst>
      <p:ext uri="{BB962C8B-B14F-4D97-AF65-F5344CB8AC3E}">
        <p14:creationId xmlns:p14="http://schemas.microsoft.com/office/powerpoint/2010/main" val="12103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4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82622" y="1435797"/>
            <a:ext cx="8644676" cy="2407874"/>
          </a:xfrm>
        </p:spPr>
        <p:txBody>
          <a:bodyPr>
            <a:noAutofit/>
          </a:bodyPr>
          <a:lstStyle/>
          <a:p>
            <a:pPr rtl="1"/>
            <a:r>
              <a:rPr lang="ar-MA" sz="1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الباكالوريا المهنية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75" y="1355293"/>
            <a:ext cx="2398125" cy="3812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625"/>
            <a:ext cx="1823105" cy="409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27" y="1213625"/>
            <a:ext cx="1310901" cy="2066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3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65359" y="2107568"/>
            <a:ext cx="4186275" cy="3113321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الثالثة اعدادي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32" y="1654582"/>
            <a:ext cx="2527324" cy="1651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0800000">
            <a:off x="7487479" y="4002054"/>
            <a:ext cx="1603515" cy="3844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5192044" y="3364333"/>
            <a:ext cx="2524800" cy="1618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الباكالوريا المهنية </a:t>
            </a:r>
            <a:endParaRPr lang="ar-MA" sz="6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1503062" y="600341"/>
            <a:ext cx="3412707" cy="905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الصناعي</a:t>
            </a:r>
          </a:p>
        </p:txBody>
      </p:sp>
      <p:sp>
        <p:nvSpPr>
          <p:cNvPr id="47" name="Sous-titre 2"/>
          <p:cNvSpPr txBox="1">
            <a:spLocks/>
          </p:cNvSpPr>
          <p:nvPr/>
        </p:nvSpPr>
        <p:spPr>
          <a:xfrm>
            <a:off x="1235869" y="3440805"/>
            <a:ext cx="3318858" cy="925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الفلاحي</a:t>
            </a:r>
          </a:p>
        </p:txBody>
      </p:sp>
      <p:cxnSp>
        <p:nvCxnSpPr>
          <p:cNvPr id="21" name="Connecteur en arc 20"/>
          <p:cNvCxnSpPr/>
          <p:nvPr/>
        </p:nvCxnSpPr>
        <p:spPr>
          <a:xfrm rot="16200000" flipV="1">
            <a:off x="4015449" y="1931500"/>
            <a:ext cx="2399346" cy="83953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>
            <a:endCxn id="47" idx="3"/>
          </p:cNvCxnSpPr>
          <p:nvPr/>
        </p:nvCxnSpPr>
        <p:spPr>
          <a:xfrm rot="10800000">
            <a:off x="4554727" y="3903482"/>
            <a:ext cx="1080160" cy="17150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99" y="4074990"/>
            <a:ext cx="1370101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1373901" y="5616965"/>
            <a:ext cx="4326027" cy="925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الخدماتي</a:t>
            </a:r>
          </a:p>
        </p:txBody>
      </p:sp>
      <p:cxnSp>
        <p:nvCxnSpPr>
          <p:cNvPr id="20" name="Connecteur en arc 19"/>
          <p:cNvCxnSpPr/>
          <p:nvPr/>
        </p:nvCxnSpPr>
        <p:spPr>
          <a:xfrm rot="5400000">
            <a:off x="4939297" y="4687754"/>
            <a:ext cx="1084722" cy="77370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1" y="383887"/>
            <a:ext cx="1234121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" y="3032584"/>
            <a:ext cx="1370101" cy="1036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4" y="5130524"/>
            <a:ext cx="1051830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39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42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0" grpId="0"/>
      <p:bldP spid="4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us-titre 2"/>
          <p:cNvSpPr txBox="1">
            <a:spLocks/>
          </p:cNvSpPr>
          <p:nvPr/>
        </p:nvSpPr>
        <p:spPr>
          <a:xfrm>
            <a:off x="8945218" y="3179994"/>
            <a:ext cx="3410688" cy="1618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5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الهندسة البيداغوجية لمسالك البكالوريا المهنية</a:t>
            </a: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2411896" y="226720"/>
            <a:ext cx="5340625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تعليم عام يتابعه التلاميذ في الفصول الدراسية (المواد العلمية والأدبية)</a:t>
            </a:r>
          </a:p>
        </p:txBody>
      </p:sp>
      <p:cxnSp>
        <p:nvCxnSpPr>
          <p:cNvPr id="21" name="Connecteur en arc 20"/>
          <p:cNvCxnSpPr/>
          <p:nvPr/>
        </p:nvCxnSpPr>
        <p:spPr>
          <a:xfrm rot="16200000" flipV="1">
            <a:off x="6679096" y="1497496"/>
            <a:ext cx="3220279" cy="197457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62" y="1979872"/>
            <a:ext cx="1370101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2" y="212659"/>
            <a:ext cx="1328924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409733" y="1859672"/>
            <a:ext cx="6075466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دروس وأشغال تطبيقية ( المواد التخصصية حسب طبيعة للمسلك المهني) يتم إنجازها في مراكز التكوين المهني، </a:t>
            </a:r>
          </a:p>
        </p:txBody>
      </p:sp>
      <p:cxnSp>
        <p:nvCxnSpPr>
          <p:cNvPr id="27" name="Connecteur en arc 26"/>
          <p:cNvCxnSpPr/>
          <p:nvPr/>
        </p:nvCxnSpPr>
        <p:spPr>
          <a:xfrm rot="16200000" flipV="1">
            <a:off x="7258069" y="2553546"/>
            <a:ext cx="1763022" cy="161128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8" y="1924415"/>
            <a:ext cx="1370101" cy="991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1807424" y="3314047"/>
            <a:ext cx="5340625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تداريب مهنية يستفيد منها التلاميذ داخل المقاولات</a:t>
            </a:r>
            <a:endParaRPr lang="ar-MA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>
            <a:off x="6879975" y="3637722"/>
            <a:ext cx="2396551" cy="80175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2" y="3232244"/>
            <a:ext cx="1770185" cy="105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8" name="Sous-titre 2"/>
          <p:cNvSpPr txBox="1">
            <a:spLocks/>
          </p:cNvSpPr>
          <p:nvPr/>
        </p:nvSpPr>
        <p:spPr>
          <a:xfrm>
            <a:off x="1561239" y="5079569"/>
            <a:ext cx="6191282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تدريس المواد المهنية والمواد العلمية (الرياضيات، الفيزياء والكيمياء، علوم الحياة والأرض) باللغة الفرنسية.</a:t>
            </a:r>
          </a:p>
        </p:txBody>
      </p:sp>
      <p:cxnSp>
        <p:nvCxnSpPr>
          <p:cNvPr id="39" name="Connecteur en arc 38"/>
          <p:cNvCxnSpPr/>
          <p:nvPr/>
        </p:nvCxnSpPr>
        <p:spPr>
          <a:xfrm rot="10800000" flipV="1">
            <a:off x="7752521" y="4530926"/>
            <a:ext cx="1524002" cy="106859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9" y="5319968"/>
            <a:ext cx="1301504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42" name="Rectangle 41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43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45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0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26" grpId="0"/>
      <p:bldP spid="29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us-titre 2"/>
          <p:cNvSpPr txBox="1">
            <a:spLocks/>
          </p:cNvSpPr>
          <p:nvPr/>
        </p:nvSpPr>
        <p:spPr>
          <a:xfrm>
            <a:off x="8945218" y="3179994"/>
            <a:ext cx="3410688" cy="2139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التعبير عن الرغبة في التوجيه او إعادة التوجيه إلى الباكالوريا المهنية</a:t>
            </a:r>
            <a:endParaRPr lang="ar-MA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1674670" y="346919"/>
            <a:ext cx="5340625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يعبئ التلاميذ الراغبون بطاقة الترشيح للتوجيه او إعادة التوجيه إلى أحد الجذوع المشتركة المهنية </a:t>
            </a:r>
          </a:p>
        </p:txBody>
      </p:sp>
      <p:cxnSp>
        <p:nvCxnSpPr>
          <p:cNvPr id="21" name="Connecteur en arc 20"/>
          <p:cNvCxnSpPr/>
          <p:nvPr/>
        </p:nvCxnSpPr>
        <p:spPr>
          <a:xfrm rot="16200000" flipV="1">
            <a:off x="6679096" y="1497496"/>
            <a:ext cx="3220279" cy="197457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92" y="2148859"/>
            <a:ext cx="1443044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282089"/>
            <a:ext cx="1484244" cy="1292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1817996" y="2771139"/>
            <a:ext cx="5340625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شهادة طبية مسلمة من مصالح الصحة المدرسية تثبت قدرة المترشح على متابعة الدراسة بالجذع المشترك المهني المطلوب</a:t>
            </a:r>
            <a:endParaRPr lang="ar-MA" sz="4000" b="1" dirty="0" err="1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>
            <a:off x="6879975" y="3637722"/>
            <a:ext cx="2396551" cy="80175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2" y="2705798"/>
            <a:ext cx="1281478" cy="105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8" name="Sous-titre 2"/>
          <p:cNvSpPr txBox="1">
            <a:spLocks/>
          </p:cNvSpPr>
          <p:nvPr/>
        </p:nvSpPr>
        <p:spPr>
          <a:xfrm>
            <a:off x="1561239" y="5079569"/>
            <a:ext cx="6191282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بيان نقط التلميذ مصادق عليها من طرف المؤسسة الأصلية</a:t>
            </a:r>
          </a:p>
        </p:txBody>
      </p:sp>
      <p:cxnSp>
        <p:nvCxnSpPr>
          <p:cNvPr id="39" name="Connecteur en arc 38"/>
          <p:cNvCxnSpPr/>
          <p:nvPr/>
        </p:nvCxnSpPr>
        <p:spPr>
          <a:xfrm rot="10800000" flipV="1">
            <a:off x="7752521" y="4530926"/>
            <a:ext cx="1524002" cy="106859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1" y="4816386"/>
            <a:ext cx="1528865" cy="1598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18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0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29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40450" y="614620"/>
            <a:ext cx="10184687" cy="1218835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يعتمد التوجيه و الانتقاء إلى الباكالوريا المهنية على معادلة خاصة للانتقاء تعتمد على المواد التالية :</a:t>
            </a:r>
          </a:p>
        </p:txBody>
      </p:sp>
      <p:cxnSp>
        <p:nvCxnSpPr>
          <p:cNvPr id="12" name="Connecteur en arc 11"/>
          <p:cNvCxnSpPr/>
          <p:nvPr/>
        </p:nvCxnSpPr>
        <p:spPr>
          <a:xfrm rot="5400000">
            <a:off x="1962078" y="1744273"/>
            <a:ext cx="736586" cy="4065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ous-titre 2"/>
          <p:cNvSpPr txBox="1">
            <a:spLocks/>
          </p:cNvSpPr>
          <p:nvPr/>
        </p:nvSpPr>
        <p:spPr>
          <a:xfrm>
            <a:off x="292594" y="2640166"/>
            <a:ext cx="3146663" cy="446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28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الجذع المشترك الصناعي</a:t>
            </a:r>
            <a:endParaRPr lang="ar-MA" sz="2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1" name="Connecteur en arc 20"/>
          <p:cNvCxnSpPr/>
          <p:nvPr/>
        </p:nvCxnSpPr>
        <p:spPr>
          <a:xfrm flipV="1">
            <a:off x="2962541" y="2640166"/>
            <a:ext cx="1263873" cy="23223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91449" y="2315814"/>
            <a:ext cx="8145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المعدل العام للترتيب = </a:t>
            </a:r>
            <a:r>
              <a:rPr lang="a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 معدل الرياضيات×</a:t>
            </a:r>
            <a:r>
              <a:rPr lang="f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r>
              <a:rPr lang="a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+ معدل الفيزياء والكيمياء ×</a:t>
            </a:r>
            <a:r>
              <a:rPr lang="f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r>
              <a:rPr lang="a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+ معدل الفرنسية×</a:t>
            </a:r>
            <a:r>
              <a:rPr lang="f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r>
              <a:rPr lang="a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br>
              <a:rPr lang="fr-FR" sz="2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6</a:t>
            </a:r>
            <a:endParaRPr lang="fr-FR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5" y="2523345"/>
            <a:ext cx="556242" cy="562985"/>
          </a:xfrm>
          <a:prstGeom prst="rect">
            <a:avLst/>
          </a:prstGeom>
        </p:spPr>
      </p:pic>
      <p:cxnSp>
        <p:nvCxnSpPr>
          <p:cNvPr id="32" name="Connecteur en arc 31"/>
          <p:cNvCxnSpPr/>
          <p:nvPr/>
        </p:nvCxnSpPr>
        <p:spPr>
          <a:xfrm rot="5400000">
            <a:off x="1570987" y="3593771"/>
            <a:ext cx="693750" cy="13365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ous-titre 2"/>
          <p:cNvSpPr txBox="1">
            <a:spLocks/>
          </p:cNvSpPr>
          <p:nvPr/>
        </p:nvSpPr>
        <p:spPr>
          <a:xfrm>
            <a:off x="345370" y="4005720"/>
            <a:ext cx="3146663" cy="86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الفلاحي</a:t>
            </a:r>
          </a:p>
        </p:txBody>
      </p:sp>
      <p:cxnSp>
        <p:nvCxnSpPr>
          <p:cNvPr id="34" name="Connecteur en arc 33"/>
          <p:cNvCxnSpPr/>
          <p:nvPr/>
        </p:nvCxnSpPr>
        <p:spPr>
          <a:xfrm flipV="1">
            <a:off x="2962541" y="4131331"/>
            <a:ext cx="1303797" cy="1263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2" y="3819579"/>
            <a:ext cx="744039" cy="82236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0" y="5581408"/>
            <a:ext cx="868597" cy="894656"/>
          </a:xfrm>
          <a:prstGeom prst="rect">
            <a:avLst/>
          </a:prstGeom>
        </p:spPr>
      </p:pic>
      <p:cxnSp>
        <p:nvCxnSpPr>
          <p:cNvPr id="48" name="Connecteur en arc 47"/>
          <p:cNvCxnSpPr/>
          <p:nvPr/>
        </p:nvCxnSpPr>
        <p:spPr>
          <a:xfrm rot="5400000">
            <a:off x="847947" y="5333598"/>
            <a:ext cx="890674" cy="39726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ous-titre 2"/>
          <p:cNvSpPr txBox="1">
            <a:spLocks/>
          </p:cNvSpPr>
          <p:nvPr/>
        </p:nvSpPr>
        <p:spPr>
          <a:xfrm>
            <a:off x="667380" y="5977568"/>
            <a:ext cx="3146663" cy="446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الخدماتي</a:t>
            </a:r>
          </a:p>
        </p:txBody>
      </p:sp>
      <p:cxnSp>
        <p:nvCxnSpPr>
          <p:cNvPr id="50" name="Connecteur en arc 49"/>
          <p:cNvCxnSpPr/>
          <p:nvPr/>
        </p:nvCxnSpPr>
        <p:spPr>
          <a:xfrm flipV="1">
            <a:off x="3198931" y="6004819"/>
            <a:ext cx="651899" cy="12634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22" y="231225"/>
            <a:ext cx="1707028" cy="143268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91449" y="3813836"/>
            <a:ext cx="8145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المعدل العام للترتيب = </a:t>
            </a:r>
            <a:r>
              <a:rPr lang="a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 معدل الرياضيات×</a:t>
            </a:r>
            <a:r>
              <a:rPr lang="f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r>
              <a:rPr lang="a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+ معدل ع حياة و ارض×</a:t>
            </a:r>
            <a:r>
              <a:rPr lang="f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r>
              <a:rPr lang="a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+ معدل الفرنسية×</a:t>
            </a:r>
            <a:r>
              <a:rPr lang="f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r>
              <a:rPr lang="ar-M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br>
              <a:rPr lang="fr-FR" sz="2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6</a:t>
            </a:r>
            <a:endParaRPr lang="fr-FR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4043" y="5732164"/>
            <a:ext cx="859757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المعدل العام للترتيب = </a:t>
            </a:r>
            <a:r>
              <a:rPr lang="ar-MA" sz="32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 معدل الاجتماعيات×1 + معدل اللغة العربية×2 + معدل الفرنسية×3)</a:t>
            </a:r>
            <a:br>
              <a:rPr lang="fr-FR" sz="2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r-M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6</a:t>
            </a:r>
            <a:endParaRPr lang="fr-FR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29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28" grpId="0"/>
      <p:bldP spid="33" grpId="0"/>
      <p:bldP spid="49" grpId="0"/>
      <p:bldP spid="30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4022" y="168322"/>
            <a:ext cx="10097589" cy="103258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تشمل البكالوريا المهنية المسالك و التخصصات التالية: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1" y="168322"/>
            <a:ext cx="901654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9" name="Sous-titre 2"/>
          <p:cNvSpPr txBox="1">
            <a:spLocks/>
          </p:cNvSpPr>
          <p:nvPr/>
        </p:nvSpPr>
        <p:spPr>
          <a:xfrm>
            <a:off x="9341488" y="1790900"/>
            <a:ext cx="2702466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الجذوع المشتركة</a:t>
            </a:r>
          </a:p>
        </p:txBody>
      </p:sp>
      <p:sp>
        <p:nvSpPr>
          <p:cNvPr id="41" name="Sous-titre 2"/>
          <p:cNvSpPr txBox="1">
            <a:spLocks/>
          </p:cNvSpPr>
          <p:nvPr/>
        </p:nvSpPr>
        <p:spPr>
          <a:xfrm>
            <a:off x="3456152" y="1869908"/>
            <a:ext cx="3113134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 و 2 باكالوريا</a:t>
            </a:r>
          </a:p>
        </p:txBody>
      </p:sp>
      <p:cxnSp>
        <p:nvCxnSpPr>
          <p:cNvPr id="46" name="Connecteur en arc 45"/>
          <p:cNvCxnSpPr>
            <a:stCxn id="39" idx="2"/>
          </p:cNvCxnSpPr>
          <p:nvPr/>
        </p:nvCxnSpPr>
        <p:spPr>
          <a:xfrm rot="16200000" flipH="1">
            <a:off x="10373147" y="2600750"/>
            <a:ext cx="657970" cy="1882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ous-titre 2"/>
          <p:cNvSpPr txBox="1">
            <a:spLocks/>
          </p:cNvSpPr>
          <p:nvPr/>
        </p:nvSpPr>
        <p:spPr>
          <a:xfrm>
            <a:off x="9341488" y="3041881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القطب الصناعي</a:t>
            </a:r>
          </a:p>
        </p:txBody>
      </p:sp>
      <p:cxnSp>
        <p:nvCxnSpPr>
          <p:cNvPr id="61" name="Connecteur en arc 60"/>
          <p:cNvCxnSpPr>
            <a:stCxn id="60" idx="2"/>
          </p:cNvCxnSpPr>
          <p:nvPr/>
        </p:nvCxnSpPr>
        <p:spPr>
          <a:xfrm rot="16200000" flipH="1">
            <a:off x="10269502" y="3874204"/>
            <a:ext cx="684096" cy="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ous-titre 2"/>
          <p:cNvSpPr txBox="1">
            <a:spLocks/>
          </p:cNvSpPr>
          <p:nvPr/>
        </p:nvSpPr>
        <p:spPr>
          <a:xfrm>
            <a:off x="9341488" y="4334238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القطب الفلاحي</a:t>
            </a:r>
          </a:p>
        </p:txBody>
      </p:sp>
      <p:cxnSp>
        <p:nvCxnSpPr>
          <p:cNvPr id="69" name="Connecteur en arc 68"/>
          <p:cNvCxnSpPr>
            <a:stCxn id="62" idx="2"/>
          </p:cNvCxnSpPr>
          <p:nvPr/>
        </p:nvCxnSpPr>
        <p:spPr>
          <a:xfrm rot="16200000" flipH="1">
            <a:off x="10269502" y="5166561"/>
            <a:ext cx="684096" cy="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ous-titre 2"/>
          <p:cNvSpPr txBox="1">
            <a:spLocks/>
          </p:cNvSpPr>
          <p:nvPr/>
        </p:nvSpPr>
        <p:spPr>
          <a:xfrm>
            <a:off x="9341488" y="5536923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القطب الخدماتي</a:t>
            </a:r>
          </a:p>
        </p:txBody>
      </p:sp>
      <p:cxnSp>
        <p:nvCxnSpPr>
          <p:cNvPr id="72" name="Connecteur en arc 71"/>
          <p:cNvCxnSpPr/>
          <p:nvPr/>
        </p:nvCxnSpPr>
        <p:spPr>
          <a:xfrm rot="10800000">
            <a:off x="6662057" y="2115046"/>
            <a:ext cx="2679432" cy="2399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ous-titre 2"/>
          <p:cNvSpPr txBox="1">
            <a:spLocks/>
          </p:cNvSpPr>
          <p:nvPr/>
        </p:nvSpPr>
        <p:spPr>
          <a:xfrm>
            <a:off x="3456152" y="2614321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الهندسة الميكانيكية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74" name="Connecteur en arc 73"/>
          <p:cNvCxnSpPr/>
          <p:nvPr/>
        </p:nvCxnSpPr>
        <p:spPr>
          <a:xfrm rot="10800000">
            <a:off x="6087291" y="2899747"/>
            <a:ext cx="3654792" cy="47902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rc 74"/>
          <p:cNvCxnSpPr/>
          <p:nvPr/>
        </p:nvCxnSpPr>
        <p:spPr>
          <a:xfrm rot="10800000" flipV="1">
            <a:off x="5884591" y="3481511"/>
            <a:ext cx="3857494" cy="7864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ous-titre 2"/>
          <p:cNvSpPr txBox="1">
            <a:spLocks/>
          </p:cNvSpPr>
          <p:nvPr/>
        </p:nvSpPr>
        <p:spPr>
          <a:xfrm>
            <a:off x="3344468" y="3293133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الهندسة الكهربائية</a:t>
            </a:r>
          </a:p>
        </p:txBody>
      </p:sp>
      <p:cxnSp>
        <p:nvCxnSpPr>
          <p:cNvPr id="77" name="Connecteur en arc 76"/>
          <p:cNvCxnSpPr/>
          <p:nvPr/>
        </p:nvCxnSpPr>
        <p:spPr>
          <a:xfrm rot="10800000" flipV="1">
            <a:off x="5884592" y="3621829"/>
            <a:ext cx="3716609" cy="32316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ous-titre 2"/>
          <p:cNvSpPr txBox="1">
            <a:spLocks/>
          </p:cNvSpPr>
          <p:nvPr/>
        </p:nvSpPr>
        <p:spPr>
          <a:xfrm>
            <a:off x="2867948" y="3736367"/>
            <a:ext cx="3128327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البناء والأشغال العمومية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79" name="Connecteur en arc 78"/>
          <p:cNvCxnSpPr/>
          <p:nvPr/>
        </p:nvCxnSpPr>
        <p:spPr>
          <a:xfrm rot="10800000" flipV="1">
            <a:off x="6056382" y="4585491"/>
            <a:ext cx="3716609" cy="32316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ous-titre 2"/>
          <p:cNvSpPr txBox="1">
            <a:spLocks/>
          </p:cNvSpPr>
          <p:nvPr/>
        </p:nvSpPr>
        <p:spPr>
          <a:xfrm>
            <a:off x="3547168" y="4663514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تدبير ضيعة فلاحية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81" name="Connecteur en arc 80"/>
          <p:cNvCxnSpPr/>
          <p:nvPr/>
        </p:nvCxnSpPr>
        <p:spPr>
          <a:xfrm rot="10800000" flipV="1">
            <a:off x="6125074" y="5768203"/>
            <a:ext cx="3716609" cy="32316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ous-titre 2"/>
          <p:cNvSpPr txBox="1">
            <a:spLocks/>
          </p:cNvSpPr>
          <p:nvPr/>
        </p:nvSpPr>
        <p:spPr>
          <a:xfrm>
            <a:off x="3644913" y="5860894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خدماتية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823" y="2942928"/>
            <a:ext cx="559961" cy="566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220" y="4175434"/>
            <a:ext cx="606649" cy="649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122" y="5338215"/>
            <a:ext cx="581555" cy="688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86" name="Rectangle 85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87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89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1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5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5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60" grpId="0"/>
      <p:bldP spid="62" grpId="0"/>
      <p:bldP spid="70" grpId="0"/>
      <p:bldP spid="73" grpId="0"/>
      <p:bldP spid="76" grpId="0"/>
      <p:bldP spid="78" grpId="0"/>
      <p:bldP spid="80" grpId="0"/>
      <p:bldP spid="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4022" y="168322"/>
            <a:ext cx="10097589" cy="103258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تشمل البكالوريا المهنية المسالك و التخصصات التالية: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2" y="94906"/>
            <a:ext cx="901654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9" name="Sous-titre 2"/>
          <p:cNvSpPr txBox="1">
            <a:spLocks/>
          </p:cNvSpPr>
          <p:nvPr/>
        </p:nvSpPr>
        <p:spPr>
          <a:xfrm>
            <a:off x="9517413" y="6027199"/>
            <a:ext cx="2702466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الجذوع المشتركة</a:t>
            </a:r>
          </a:p>
        </p:txBody>
      </p:sp>
      <p:sp>
        <p:nvSpPr>
          <p:cNvPr id="41" name="Sous-titre 2"/>
          <p:cNvSpPr txBox="1">
            <a:spLocks/>
          </p:cNvSpPr>
          <p:nvPr/>
        </p:nvSpPr>
        <p:spPr>
          <a:xfrm>
            <a:off x="9383968" y="5105531"/>
            <a:ext cx="3113134" cy="51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 و 2 باكالوريا</a:t>
            </a:r>
          </a:p>
        </p:txBody>
      </p:sp>
      <p:cxnSp>
        <p:nvCxnSpPr>
          <p:cNvPr id="69" name="Connecteur en arc 68"/>
          <p:cNvCxnSpPr/>
          <p:nvPr/>
        </p:nvCxnSpPr>
        <p:spPr>
          <a:xfrm rot="10800000">
            <a:off x="8957597" y="6322852"/>
            <a:ext cx="796009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39" idx="0"/>
          </p:cNvCxnSpPr>
          <p:nvPr/>
        </p:nvCxnSpPr>
        <p:spPr>
          <a:xfrm rot="5400000" flipH="1" flipV="1">
            <a:off x="10633269" y="5791820"/>
            <a:ext cx="470756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ous-titre 2"/>
          <p:cNvSpPr txBox="1">
            <a:spLocks/>
          </p:cNvSpPr>
          <p:nvPr/>
        </p:nvSpPr>
        <p:spPr>
          <a:xfrm>
            <a:off x="6408431" y="6077714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الهندسة الميكانيكية</a:t>
            </a:r>
          </a:p>
        </p:txBody>
      </p:sp>
      <p:sp>
        <p:nvSpPr>
          <p:cNvPr id="76" name="Sous-titre 2"/>
          <p:cNvSpPr txBox="1">
            <a:spLocks/>
          </p:cNvSpPr>
          <p:nvPr/>
        </p:nvSpPr>
        <p:spPr>
          <a:xfrm>
            <a:off x="3498317" y="6027199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الهندسة الكهربائية</a:t>
            </a:r>
          </a:p>
        </p:txBody>
      </p:sp>
      <p:sp>
        <p:nvSpPr>
          <p:cNvPr id="78" name="Sous-titre 2"/>
          <p:cNvSpPr txBox="1">
            <a:spLocks/>
          </p:cNvSpPr>
          <p:nvPr/>
        </p:nvSpPr>
        <p:spPr>
          <a:xfrm>
            <a:off x="0" y="6027199"/>
            <a:ext cx="3128327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البناء والأشغال العمومية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42" name="Connecteur en arc 41"/>
          <p:cNvCxnSpPr/>
          <p:nvPr/>
        </p:nvCxnSpPr>
        <p:spPr>
          <a:xfrm rot="5400000" flipH="1" flipV="1">
            <a:off x="7302075" y="5650782"/>
            <a:ext cx="752834" cy="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ous-titre 2"/>
          <p:cNvSpPr txBox="1">
            <a:spLocks/>
          </p:cNvSpPr>
          <p:nvPr/>
        </p:nvSpPr>
        <p:spPr>
          <a:xfrm>
            <a:off x="6417474" y="4758832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صناعة البنيات المعدنية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45" name="Connecteur en arc 44"/>
          <p:cNvCxnSpPr/>
          <p:nvPr/>
        </p:nvCxnSpPr>
        <p:spPr>
          <a:xfrm rot="5400000" flipH="1" flipV="1">
            <a:off x="7302075" y="4443287"/>
            <a:ext cx="752834" cy="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ous-titre 2"/>
          <p:cNvSpPr txBox="1">
            <a:spLocks/>
          </p:cNvSpPr>
          <p:nvPr/>
        </p:nvSpPr>
        <p:spPr>
          <a:xfrm>
            <a:off x="6417474" y="3551337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التصنيع الميكانيكي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48" name="Connecteur en arc 47"/>
          <p:cNvCxnSpPr/>
          <p:nvPr/>
        </p:nvCxnSpPr>
        <p:spPr>
          <a:xfrm rot="5400000" flipH="1" flipV="1">
            <a:off x="7421344" y="3122153"/>
            <a:ext cx="752834" cy="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ous-titre 2"/>
          <p:cNvSpPr txBox="1">
            <a:spLocks/>
          </p:cNvSpPr>
          <p:nvPr/>
        </p:nvSpPr>
        <p:spPr>
          <a:xfrm>
            <a:off x="6536743" y="2230203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صناعة الطائرات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52" name="Connecteur en arc 51"/>
          <p:cNvCxnSpPr/>
          <p:nvPr/>
        </p:nvCxnSpPr>
        <p:spPr>
          <a:xfrm rot="5400000" flipH="1" flipV="1">
            <a:off x="4582138" y="5849149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ous-titre 2"/>
          <p:cNvSpPr txBox="1">
            <a:spLocks/>
          </p:cNvSpPr>
          <p:nvPr/>
        </p:nvSpPr>
        <p:spPr>
          <a:xfrm>
            <a:off x="3013687" y="5249108"/>
            <a:ext cx="300578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الالكتروتكنيك وأجهزة التواصل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65" name="Connecteur en arc 64"/>
          <p:cNvCxnSpPr/>
          <p:nvPr/>
        </p:nvCxnSpPr>
        <p:spPr>
          <a:xfrm rot="5400000" flipH="1" flipV="1">
            <a:off x="4601108" y="5135640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ous-titre 2"/>
          <p:cNvSpPr txBox="1">
            <a:spLocks/>
          </p:cNvSpPr>
          <p:nvPr/>
        </p:nvSpPr>
        <p:spPr>
          <a:xfrm>
            <a:off x="3498317" y="4535599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التبريد وتكييف الهواء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67" name="Connecteur en arc 66"/>
          <p:cNvCxnSpPr/>
          <p:nvPr/>
        </p:nvCxnSpPr>
        <p:spPr>
          <a:xfrm rot="5400000" flipH="1" flipV="1">
            <a:off x="4601108" y="4489616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ous-titre 2"/>
          <p:cNvSpPr txBox="1">
            <a:spLocks/>
          </p:cNvSpPr>
          <p:nvPr/>
        </p:nvSpPr>
        <p:spPr>
          <a:xfrm>
            <a:off x="3094593" y="3889575"/>
            <a:ext cx="3358650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صيانة المركبات المتحركة / السيارات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71" name="Connecteur en arc 70"/>
          <p:cNvCxnSpPr/>
          <p:nvPr/>
        </p:nvCxnSpPr>
        <p:spPr>
          <a:xfrm rot="5400000" flipH="1" flipV="1">
            <a:off x="4618235" y="3751949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ous-titre 2"/>
          <p:cNvSpPr txBox="1">
            <a:spLocks/>
          </p:cNvSpPr>
          <p:nvPr/>
        </p:nvSpPr>
        <p:spPr>
          <a:xfrm>
            <a:off x="3515444" y="3151908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الصيانة الصناعية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87" name="Connecteur en arc 86"/>
          <p:cNvCxnSpPr/>
          <p:nvPr/>
        </p:nvCxnSpPr>
        <p:spPr>
          <a:xfrm rot="5400000" flipH="1" flipV="1">
            <a:off x="4582138" y="2938095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Sous-titre 2"/>
          <p:cNvSpPr txBox="1">
            <a:spLocks/>
          </p:cNvSpPr>
          <p:nvPr/>
        </p:nvSpPr>
        <p:spPr>
          <a:xfrm>
            <a:off x="3128327" y="2352811"/>
            <a:ext cx="2973896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الصيانة المعلوماتية والشبكات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89" name="Connecteur en arc 88"/>
          <p:cNvCxnSpPr/>
          <p:nvPr/>
        </p:nvCxnSpPr>
        <p:spPr>
          <a:xfrm rot="5400000" flipH="1" flipV="1">
            <a:off x="4582138" y="2136658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ous-titre 2"/>
          <p:cNvSpPr txBox="1">
            <a:spLocks/>
          </p:cNvSpPr>
          <p:nvPr/>
        </p:nvSpPr>
        <p:spPr>
          <a:xfrm>
            <a:off x="3479347" y="1536617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النظم الالكترونية والرقمية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91" name="Connecteur en arc 90"/>
          <p:cNvCxnSpPr/>
          <p:nvPr/>
        </p:nvCxnSpPr>
        <p:spPr>
          <a:xfrm rot="5400000" flipH="1" flipV="1">
            <a:off x="1123812" y="5740841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Sous-titre 2"/>
          <p:cNvSpPr txBox="1">
            <a:spLocks/>
          </p:cNvSpPr>
          <p:nvPr/>
        </p:nvSpPr>
        <p:spPr>
          <a:xfrm>
            <a:off x="149628" y="5003970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فنون وتقنيات الخشب</a:t>
            </a:r>
          </a:p>
        </p:txBody>
      </p:sp>
      <p:cxnSp>
        <p:nvCxnSpPr>
          <p:cNvPr id="93" name="Connecteur en arc 92"/>
          <p:cNvCxnSpPr/>
          <p:nvPr/>
        </p:nvCxnSpPr>
        <p:spPr>
          <a:xfrm rot="5400000" flipH="1" flipV="1">
            <a:off x="1166747" y="4911482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Sous-titre 2"/>
          <p:cNvSpPr txBox="1">
            <a:spLocks/>
          </p:cNvSpPr>
          <p:nvPr/>
        </p:nvSpPr>
        <p:spPr>
          <a:xfrm>
            <a:off x="192563" y="4174611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رسم البناء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95" name="Connecteur en arc 94"/>
          <p:cNvCxnSpPr/>
          <p:nvPr/>
        </p:nvCxnSpPr>
        <p:spPr>
          <a:xfrm rot="5400000" flipH="1" flipV="1">
            <a:off x="1323038" y="3888779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Sous-titre 2"/>
          <p:cNvSpPr txBox="1">
            <a:spLocks/>
          </p:cNvSpPr>
          <p:nvPr/>
        </p:nvSpPr>
        <p:spPr>
          <a:xfrm>
            <a:off x="348854" y="3151908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أوراش البناء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29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5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73" grpId="0"/>
      <p:bldP spid="76" grpId="0"/>
      <p:bldP spid="78" grpId="0"/>
      <p:bldP spid="44" grpId="0"/>
      <p:bldP spid="47" grpId="0"/>
      <p:bldP spid="49" grpId="0"/>
      <p:bldP spid="53" grpId="0"/>
      <p:bldP spid="66" grpId="0"/>
      <p:bldP spid="68" grpId="0"/>
      <p:bldP spid="86" grpId="0"/>
      <p:bldP spid="88" grpId="0"/>
      <p:bldP spid="90" grpId="0"/>
      <p:bldP spid="92" grpId="0"/>
      <p:bldP spid="94" grpId="0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65359" y="2107568"/>
            <a:ext cx="4186275" cy="3113321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الثالثة اعدادي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43" y="1180406"/>
            <a:ext cx="2096296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0800000">
            <a:off x="6967473" y="3972958"/>
            <a:ext cx="2123519" cy="4135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4277670" y="3364333"/>
            <a:ext cx="3439174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الجذوع المشتركة</a:t>
            </a:r>
          </a:p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(المسالك العادية)</a:t>
            </a: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185929" y="508174"/>
            <a:ext cx="2896888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الادبي</a:t>
            </a:r>
          </a:p>
        </p:txBody>
      </p:sp>
      <p:sp>
        <p:nvSpPr>
          <p:cNvPr id="44" name="Sous-titre 2"/>
          <p:cNvSpPr txBox="1">
            <a:spLocks/>
          </p:cNvSpPr>
          <p:nvPr/>
        </p:nvSpPr>
        <p:spPr>
          <a:xfrm>
            <a:off x="142358" y="2419618"/>
            <a:ext cx="2896888" cy="428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العلمي</a:t>
            </a:r>
          </a:p>
        </p:txBody>
      </p:sp>
      <p:sp>
        <p:nvSpPr>
          <p:cNvPr id="47" name="Sous-titre 2"/>
          <p:cNvSpPr txBox="1">
            <a:spLocks/>
          </p:cNvSpPr>
          <p:nvPr/>
        </p:nvSpPr>
        <p:spPr>
          <a:xfrm>
            <a:off x="171402" y="4002053"/>
            <a:ext cx="3281854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التكنولوجي</a:t>
            </a:r>
          </a:p>
        </p:txBody>
      </p:sp>
      <p:sp>
        <p:nvSpPr>
          <p:cNvPr id="49" name="Sous-titre 2"/>
          <p:cNvSpPr txBox="1">
            <a:spLocks/>
          </p:cNvSpPr>
          <p:nvPr/>
        </p:nvSpPr>
        <p:spPr>
          <a:xfrm>
            <a:off x="0" y="5770032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جذع مشترك التعليم الاصيل</a:t>
            </a:r>
          </a:p>
        </p:txBody>
      </p:sp>
      <p:cxnSp>
        <p:nvCxnSpPr>
          <p:cNvPr id="21" name="Connecteur en arc 20"/>
          <p:cNvCxnSpPr/>
          <p:nvPr/>
        </p:nvCxnSpPr>
        <p:spPr>
          <a:xfrm rot="16200000" flipV="1">
            <a:off x="2452972" y="1429857"/>
            <a:ext cx="3085802" cy="200039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/>
          <p:nvPr/>
        </p:nvCxnSpPr>
        <p:spPr>
          <a:xfrm rot="10800000">
            <a:off x="3082818" y="2802321"/>
            <a:ext cx="2065655" cy="132303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rot="10800000" flipV="1">
            <a:off x="3496828" y="4125357"/>
            <a:ext cx="1651647" cy="26111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/>
          <p:nvPr/>
        </p:nvCxnSpPr>
        <p:spPr>
          <a:xfrm rot="5400000">
            <a:off x="3397353" y="4709565"/>
            <a:ext cx="1871249" cy="100763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36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38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0" grpId="0"/>
      <p:bldP spid="44" grpId="0"/>
      <p:bldP spid="47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4022" y="168322"/>
            <a:ext cx="10097589" cy="103258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تشمل البكالوريا المهنية المسالك و التخصصات التالية: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2" y="94906"/>
            <a:ext cx="901654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9" name="Sous-titre 2"/>
          <p:cNvSpPr txBox="1">
            <a:spLocks/>
          </p:cNvSpPr>
          <p:nvPr/>
        </p:nvSpPr>
        <p:spPr>
          <a:xfrm>
            <a:off x="9517413" y="6027199"/>
            <a:ext cx="2702466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الجذوع المشتركة</a:t>
            </a:r>
          </a:p>
        </p:txBody>
      </p:sp>
      <p:sp>
        <p:nvSpPr>
          <p:cNvPr id="41" name="Sous-titre 2"/>
          <p:cNvSpPr txBox="1">
            <a:spLocks/>
          </p:cNvSpPr>
          <p:nvPr/>
        </p:nvSpPr>
        <p:spPr>
          <a:xfrm>
            <a:off x="9383968" y="5105531"/>
            <a:ext cx="3113134" cy="51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 و 2 باكالوريا</a:t>
            </a:r>
          </a:p>
        </p:txBody>
      </p:sp>
      <p:cxnSp>
        <p:nvCxnSpPr>
          <p:cNvPr id="69" name="Connecteur en arc 68"/>
          <p:cNvCxnSpPr/>
          <p:nvPr/>
        </p:nvCxnSpPr>
        <p:spPr>
          <a:xfrm rot="10800000">
            <a:off x="8957597" y="6322852"/>
            <a:ext cx="796009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39" idx="0"/>
          </p:cNvCxnSpPr>
          <p:nvPr/>
        </p:nvCxnSpPr>
        <p:spPr>
          <a:xfrm rot="5400000" flipH="1" flipV="1">
            <a:off x="10633269" y="5791820"/>
            <a:ext cx="470756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ous-titre 2"/>
          <p:cNvSpPr txBox="1">
            <a:spLocks/>
          </p:cNvSpPr>
          <p:nvPr/>
        </p:nvSpPr>
        <p:spPr>
          <a:xfrm>
            <a:off x="3498317" y="6027199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المسالك الخدماتية</a:t>
            </a:r>
          </a:p>
        </p:txBody>
      </p:sp>
      <p:cxnSp>
        <p:nvCxnSpPr>
          <p:cNvPr id="52" name="Connecteur en arc 51"/>
          <p:cNvCxnSpPr/>
          <p:nvPr/>
        </p:nvCxnSpPr>
        <p:spPr>
          <a:xfrm rot="5400000" flipH="1" flipV="1">
            <a:off x="4582138" y="5849149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ous-titre 2"/>
          <p:cNvSpPr txBox="1">
            <a:spLocks/>
          </p:cNvSpPr>
          <p:nvPr/>
        </p:nvSpPr>
        <p:spPr>
          <a:xfrm>
            <a:off x="3013687" y="5249108"/>
            <a:ext cx="300578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فنون الطبخ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65" name="Connecteur en arc 64"/>
          <p:cNvCxnSpPr/>
          <p:nvPr/>
        </p:nvCxnSpPr>
        <p:spPr>
          <a:xfrm rot="5400000" flipH="1" flipV="1">
            <a:off x="4601108" y="5135640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ous-titre 2"/>
          <p:cNvSpPr txBox="1">
            <a:spLocks/>
          </p:cNvSpPr>
          <p:nvPr/>
        </p:nvSpPr>
        <p:spPr>
          <a:xfrm>
            <a:off x="3498317" y="4535599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خدمات الطعامة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67" name="Connecteur en arc 66"/>
          <p:cNvCxnSpPr/>
          <p:nvPr/>
        </p:nvCxnSpPr>
        <p:spPr>
          <a:xfrm rot="5400000" flipH="1" flipV="1">
            <a:off x="4601108" y="4489616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ous-titre 2"/>
          <p:cNvSpPr txBox="1">
            <a:spLocks/>
          </p:cNvSpPr>
          <p:nvPr/>
        </p:nvSpPr>
        <p:spPr>
          <a:xfrm>
            <a:off x="3094593" y="3889575"/>
            <a:ext cx="3358650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التجارة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71" name="Connecteur en arc 70"/>
          <p:cNvCxnSpPr/>
          <p:nvPr/>
        </p:nvCxnSpPr>
        <p:spPr>
          <a:xfrm rot="5400000" flipH="1" flipV="1">
            <a:off x="4618235" y="3751949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ous-titre 2"/>
          <p:cNvSpPr txBox="1">
            <a:spLocks/>
          </p:cNvSpPr>
          <p:nvPr/>
        </p:nvSpPr>
        <p:spPr>
          <a:xfrm>
            <a:off x="3515444" y="3151908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المحاسبة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87" name="Connecteur en arc 86"/>
          <p:cNvCxnSpPr/>
          <p:nvPr/>
        </p:nvCxnSpPr>
        <p:spPr>
          <a:xfrm rot="5400000" flipH="1" flipV="1">
            <a:off x="4582138" y="2938095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Sous-titre 2"/>
          <p:cNvSpPr txBox="1">
            <a:spLocks/>
          </p:cNvSpPr>
          <p:nvPr/>
        </p:nvSpPr>
        <p:spPr>
          <a:xfrm>
            <a:off x="3128327" y="2352811"/>
            <a:ext cx="2973896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اللوجيستيك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89" name="Connecteur en arc 88"/>
          <p:cNvCxnSpPr/>
          <p:nvPr/>
        </p:nvCxnSpPr>
        <p:spPr>
          <a:xfrm rot="5400000" flipH="1" flipV="1">
            <a:off x="4582138" y="2136658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ous-titre 2"/>
          <p:cNvSpPr txBox="1">
            <a:spLocks/>
          </p:cNvSpPr>
          <p:nvPr/>
        </p:nvSpPr>
        <p:spPr>
          <a:xfrm>
            <a:off x="3479347" y="1536617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تصميم الأزياء و الموضة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6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76" grpId="0"/>
      <p:bldP spid="53" grpId="0"/>
      <p:bldP spid="66" grpId="0"/>
      <p:bldP spid="68" grpId="0"/>
      <p:bldP spid="86" grpId="0"/>
      <p:bldP spid="88" grpId="0"/>
      <p:bldP spid="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36118" y="2893779"/>
            <a:ext cx="3955882" cy="189159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الجذع المشترك الخدماتي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545" y="518260"/>
            <a:ext cx="6687324" cy="846412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 </a:t>
            </a:r>
            <a:r>
              <a:rPr lang="ar-MA" sz="44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الاداب</a:t>
            </a:r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و العلوم الإنسانية مسالك عامة و دولية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36" y="434591"/>
            <a:ext cx="2183845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5916158" y="1296015"/>
            <a:ext cx="2978935" cy="20096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5967680" y="2972277"/>
            <a:ext cx="2420942" cy="108289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1437717" y="1695650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الشرعية</a:t>
            </a: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2392276" y="2683952"/>
            <a:ext cx="5424426" cy="87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اللغة العربية</a:t>
            </a: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6268276" y="1976989"/>
            <a:ext cx="2142171" cy="191678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3" name="Connecteur en arc 12"/>
          <p:cNvCxnSpPr/>
          <p:nvPr/>
        </p:nvCxnSpPr>
        <p:spPr>
          <a:xfrm rot="10800000">
            <a:off x="5848500" y="4012195"/>
            <a:ext cx="2540123" cy="2135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905414" y="3702692"/>
            <a:ext cx="5973851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الباكالوريا المهنية : مسالك خدماتية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6" name="Connecteur en arc 15"/>
          <p:cNvCxnSpPr/>
          <p:nvPr/>
        </p:nvCxnSpPr>
        <p:spPr>
          <a:xfrm rot="10800000" flipV="1">
            <a:off x="5802010" y="4428230"/>
            <a:ext cx="2564482" cy="3399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/>
          <p:cNvSpPr txBox="1">
            <a:spLocks/>
          </p:cNvSpPr>
          <p:nvPr/>
        </p:nvSpPr>
        <p:spPr>
          <a:xfrm>
            <a:off x="1338471" y="4385978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والتدبير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5552662" y="4685782"/>
            <a:ext cx="2813831" cy="11138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1182703" y="5443101"/>
            <a:ext cx="5373865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</p:txBody>
      </p:sp>
    </p:spTree>
    <p:extLst>
      <p:ext uri="{BB962C8B-B14F-4D97-AF65-F5344CB8AC3E}">
        <p14:creationId xmlns:p14="http://schemas.microsoft.com/office/powerpoint/2010/main" val="41174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20" grpId="0"/>
      <p:bldP spid="10" grpId="0"/>
      <p:bldP spid="14" grpId="0" build="p"/>
      <p:bldP spid="17" grpId="0" build="p"/>
      <p:bldP spid="3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36118" y="2893779"/>
            <a:ext cx="3955882" cy="189159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الجذع المشترك الفلاحي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545" y="518260"/>
            <a:ext cx="6687324" cy="846412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 العلوم التجريبية مسالك عامة و دولية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43" y="434591"/>
            <a:ext cx="2972723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5916158" y="1296015"/>
            <a:ext cx="2978935" cy="20096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232024" y="2542905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الرياضية مسالك عامة و دولية</a:t>
            </a: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6400802" y="2839895"/>
            <a:ext cx="2009647" cy="105388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3" name="Connecteur en arc 12"/>
          <p:cNvCxnSpPr/>
          <p:nvPr/>
        </p:nvCxnSpPr>
        <p:spPr>
          <a:xfrm rot="10800000">
            <a:off x="5848500" y="4012195"/>
            <a:ext cx="2540123" cy="2135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745276" y="3637627"/>
            <a:ext cx="5973851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الباكالوريا المهنية : مسالك فلاحية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6" name="Connecteur en arc 15"/>
          <p:cNvCxnSpPr/>
          <p:nvPr/>
        </p:nvCxnSpPr>
        <p:spPr>
          <a:xfrm rot="10800000" flipV="1">
            <a:off x="5802010" y="4428230"/>
            <a:ext cx="2564482" cy="3399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/>
          <p:cNvSpPr txBox="1">
            <a:spLocks/>
          </p:cNvSpPr>
          <p:nvPr/>
        </p:nvSpPr>
        <p:spPr>
          <a:xfrm>
            <a:off x="1338471" y="4385978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والتدبير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5552662" y="4685782"/>
            <a:ext cx="2813831" cy="11138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1182703" y="5443101"/>
            <a:ext cx="5373865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</p:txBody>
      </p:sp>
    </p:spTree>
    <p:extLst>
      <p:ext uri="{BB962C8B-B14F-4D97-AF65-F5344CB8AC3E}">
        <p14:creationId xmlns:p14="http://schemas.microsoft.com/office/powerpoint/2010/main" val="22022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10" grpId="0"/>
      <p:bldP spid="14" grpId="0" build="p"/>
      <p:bldP spid="17" grpId="0" build="p"/>
      <p:bldP spid="3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36118" y="2893779"/>
            <a:ext cx="3955882" cy="189159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الجذع المشترك الصناعي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545" y="518260"/>
            <a:ext cx="6687324" cy="846412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 العلوم التجريبية مسالك عامة و دولية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43" y="434591"/>
            <a:ext cx="2972723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5916158" y="1296015"/>
            <a:ext cx="2978935" cy="20096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-175485" y="1520748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الرياضية مسالك عامة و دولية</a:t>
            </a: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5993294" y="1817739"/>
            <a:ext cx="2373198" cy="204270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3" name="Connecteur en arc 12"/>
          <p:cNvCxnSpPr/>
          <p:nvPr/>
        </p:nvCxnSpPr>
        <p:spPr>
          <a:xfrm rot="10800000">
            <a:off x="5848500" y="4012195"/>
            <a:ext cx="2540123" cy="2135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745276" y="3637627"/>
            <a:ext cx="5973851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الباكالوريا المهنية : مسالك صناعية</a:t>
            </a:r>
          </a:p>
        </p:txBody>
      </p:sp>
      <p:cxnSp>
        <p:nvCxnSpPr>
          <p:cNvPr id="16" name="Connecteur en arc 15"/>
          <p:cNvCxnSpPr/>
          <p:nvPr/>
        </p:nvCxnSpPr>
        <p:spPr>
          <a:xfrm rot="10800000" flipV="1">
            <a:off x="5802010" y="4428230"/>
            <a:ext cx="2564482" cy="3399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/>
          <p:cNvSpPr txBox="1">
            <a:spLocks/>
          </p:cNvSpPr>
          <p:nvPr/>
        </p:nvSpPr>
        <p:spPr>
          <a:xfrm>
            <a:off x="1338471" y="4385978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والتدبير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5552662" y="4685782"/>
            <a:ext cx="2813831" cy="11138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1182703" y="5443101"/>
            <a:ext cx="5373865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-221285" y="2345564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الشعب التكنولوجية (ع ت كهربائية / ع ت ميكانيكية)</a:t>
            </a:r>
          </a:p>
        </p:txBody>
      </p:sp>
      <p:cxnSp>
        <p:nvCxnSpPr>
          <p:cNvPr id="20" name="Connecteur en arc 19"/>
          <p:cNvCxnSpPr/>
          <p:nvPr/>
        </p:nvCxnSpPr>
        <p:spPr>
          <a:xfrm rot="10800000">
            <a:off x="6072804" y="2585783"/>
            <a:ext cx="2163314" cy="143999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10" grpId="0"/>
      <p:bldP spid="14" grpId="0" build="p"/>
      <p:bldP spid="17" grpId="0" build="p"/>
      <p:bldP spid="31" grpId="0" build="p"/>
      <p:bldP spid="1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4022" y="168322"/>
            <a:ext cx="10097589" cy="103258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تشمل البكالوريا المهنية المسالك و التخصصات التالية: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1" y="168322"/>
            <a:ext cx="901654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9" name="Sous-titre 2"/>
          <p:cNvSpPr txBox="1">
            <a:spLocks/>
          </p:cNvSpPr>
          <p:nvPr/>
        </p:nvSpPr>
        <p:spPr>
          <a:xfrm>
            <a:off x="9341488" y="1790900"/>
            <a:ext cx="2702466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الجذوع المشتركة</a:t>
            </a:r>
          </a:p>
        </p:txBody>
      </p:sp>
      <p:sp>
        <p:nvSpPr>
          <p:cNvPr id="41" name="Sous-titre 2"/>
          <p:cNvSpPr txBox="1">
            <a:spLocks/>
          </p:cNvSpPr>
          <p:nvPr/>
        </p:nvSpPr>
        <p:spPr>
          <a:xfrm>
            <a:off x="3456152" y="1869908"/>
            <a:ext cx="3113134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 و 2 باكالوريا</a:t>
            </a:r>
          </a:p>
        </p:txBody>
      </p:sp>
      <p:cxnSp>
        <p:nvCxnSpPr>
          <p:cNvPr id="46" name="Connecteur en arc 45"/>
          <p:cNvCxnSpPr>
            <a:stCxn id="39" idx="2"/>
          </p:cNvCxnSpPr>
          <p:nvPr/>
        </p:nvCxnSpPr>
        <p:spPr>
          <a:xfrm rot="16200000" flipH="1">
            <a:off x="10373147" y="2600750"/>
            <a:ext cx="657970" cy="1882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ous-titre 2"/>
          <p:cNvSpPr txBox="1">
            <a:spLocks/>
          </p:cNvSpPr>
          <p:nvPr/>
        </p:nvSpPr>
        <p:spPr>
          <a:xfrm>
            <a:off x="9341488" y="3041881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القطب الصناعي</a:t>
            </a:r>
          </a:p>
        </p:txBody>
      </p:sp>
      <p:cxnSp>
        <p:nvCxnSpPr>
          <p:cNvPr id="61" name="Connecteur en arc 60"/>
          <p:cNvCxnSpPr>
            <a:stCxn id="60" idx="2"/>
          </p:cNvCxnSpPr>
          <p:nvPr/>
        </p:nvCxnSpPr>
        <p:spPr>
          <a:xfrm rot="16200000" flipH="1">
            <a:off x="10269502" y="3874204"/>
            <a:ext cx="684096" cy="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ous-titre 2"/>
          <p:cNvSpPr txBox="1">
            <a:spLocks/>
          </p:cNvSpPr>
          <p:nvPr/>
        </p:nvSpPr>
        <p:spPr>
          <a:xfrm>
            <a:off x="9341488" y="4334238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القطب الفلاحي</a:t>
            </a:r>
          </a:p>
        </p:txBody>
      </p:sp>
      <p:cxnSp>
        <p:nvCxnSpPr>
          <p:cNvPr id="69" name="Connecteur en arc 68"/>
          <p:cNvCxnSpPr>
            <a:stCxn id="62" idx="2"/>
          </p:cNvCxnSpPr>
          <p:nvPr/>
        </p:nvCxnSpPr>
        <p:spPr>
          <a:xfrm rot="16200000" flipH="1">
            <a:off x="10269502" y="5166561"/>
            <a:ext cx="684096" cy="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ous-titre 2"/>
          <p:cNvSpPr txBox="1">
            <a:spLocks/>
          </p:cNvSpPr>
          <p:nvPr/>
        </p:nvSpPr>
        <p:spPr>
          <a:xfrm>
            <a:off x="9341488" y="5536923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القطب الخدماتي</a:t>
            </a:r>
          </a:p>
        </p:txBody>
      </p:sp>
      <p:cxnSp>
        <p:nvCxnSpPr>
          <p:cNvPr id="72" name="Connecteur en arc 71"/>
          <p:cNvCxnSpPr/>
          <p:nvPr/>
        </p:nvCxnSpPr>
        <p:spPr>
          <a:xfrm rot="10800000">
            <a:off x="6662057" y="2115046"/>
            <a:ext cx="2679432" cy="2399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ous-titre 2"/>
          <p:cNvSpPr txBox="1">
            <a:spLocks/>
          </p:cNvSpPr>
          <p:nvPr/>
        </p:nvSpPr>
        <p:spPr>
          <a:xfrm>
            <a:off x="3456152" y="2614321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الهندسة الميكانيكية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74" name="Connecteur en arc 73"/>
          <p:cNvCxnSpPr/>
          <p:nvPr/>
        </p:nvCxnSpPr>
        <p:spPr>
          <a:xfrm rot="10800000">
            <a:off x="6087291" y="2899747"/>
            <a:ext cx="3654792" cy="47902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rc 74"/>
          <p:cNvCxnSpPr/>
          <p:nvPr/>
        </p:nvCxnSpPr>
        <p:spPr>
          <a:xfrm rot="10800000" flipV="1">
            <a:off x="5884591" y="3481511"/>
            <a:ext cx="3857494" cy="7864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ous-titre 2"/>
          <p:cNvSpPr txBox="1">
            <a:spLocks/>
          </p:cNvSpPr>
          <p:nvPr/>
        </p:nvSpPr>
        <p:spPr>
          <a:xfrm>
            <a:off x="3344468" y="3293133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الهندسة الكهربائية</a:t>
            </a:r>
          </a:p>
        </p:txBody>
      </p:sp>
      <p:cxnSp>
        <p:nvCxnSpPr>
          <p:cNvPr id="77" name="Connecteur en arc 76"/>
          <p:cNvCxnSpPr/>
          <p:nvPr/>
        </p:nvCxnSpPr>
        <p:spPr>
          <a:xfrm rot="10800000" flipV="1">
            <a:off x="5884592" y="3621829"/>
            <a:ext cx="3716609" cy="32316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ous-titre 2"/>
          <p:cNvSpPr txBox="1">
            <a:spLocks/>
          </p:cNvSpPr>
          <p:nvPr/>
        </p:nvSpPr>
        <p:spPr>
          <a:xfrm>
            <a:off x="2867948" y="3736367"/>
            <a:ext cx="3128327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البناء والأشغال العمومية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79" name="Connecteur en arc 78"/>
          <p:cNvCxnSpPr/>
          <p:nvPr/>
        </p:nvCxnSpPr>
        <p:spPr>
          <a:xfrm rot="10800000" flipV="1">
            <a:off x="6056382" y="4585491"/>
            <a:ext cx="3716609" cy="32316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ous-titre 2"/>
          <p:cNvSpPr txBox="1">
            <a:spLocks/>
          </p:cNvSpPr>
          <p:nvPr/>
        </p:nvSpPr>
        <p:spPr>
          <a:xfrm>
            <a:off x="3547168" y="4663514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تدبير ضيعة فلاحية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81" name="Connecteur en arc 80"/>
          <p:cNvCxnSpPr/>
          <p:nvPr/>
        </p:nvCxnSpPr>
        <p:spPr>
          <a:xfrm rot="10800000" flipV="1">
            <a:off x="6125074" y="5768203"/>
            <a:ext cx="3716609" cy="32316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ous-titre 2"/>
          <p:cNvSpPr txBox="1">
            <a:spLocks/>
          </p:cNvSpPr>
          <p:nvPr/>
        </p:nvSpPr>
        <p:spPr>
          <a:xfrm>
            <a:off x="3644913" y="5860894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مسالك خدماتية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823" y="2942928"/>
            <a:ext cx="559961" cy="566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220" y="4175434"/>
            <a:ext cx="606649" cy="649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122" y="5338215"/>
            <a:ext cx="581555" cy="688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86" name="Rectangle 85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87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89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1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5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5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60" grpId="0"/>
      <p:bldP spid="62" grpId="0"/>
      <p:bldP spid="70" grpId="0"/>
      <p:bldP spid="73" grpId="0"/>
      <p:bldP spid="76" grpId="0"/>
      <p:bldP spid="78" grpId="0"/>
      <p:bldP spid="80" grpId="0"/>
      <p:bldP spid="8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sées 1"/>
          <p:cNvSpPr/>
          <p:nvPr/>
        </p:nvSpPr>
        <p:spPr>
          <a:xfrm>
            <a:off x="1524001" y="125860"/>
            <a:ext cx="8604250" cy="603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3600" b="1" dirty="0">
                <a:solidFill>
                  <a:schemeClr val="tx1"/>
                </a:solidFill>
                <a:cs typeface="+mj-cs"/>
              </a:rPr>
              <a:t> الـجذع المشترك الصناعي</a:t>
            </a:r>
            <a:endParaRPr lang="fr-FR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1514" y="908051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الأهداف.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9600" y="5373689"/>
            <a:ext cx="3816350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4000" b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3200" b="1" dirty="0">
                <a:solidFill>
                  <a:schemeClr val="tx1"/>
                </a:solidFill>
                <a:cs typeface="+mj-cs"/>
              </a:rPr>
              <a:t>بعض الآفاق المهنية.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7550" y="3284539"/>
            <a:ext cx="36004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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المؤهلات المطلوبة.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7488" y="836714"/>
            <a:ext cx="4752528" cy="288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2800" b="1" dirty="0">
                <a:solidFill>
                  <a:srgbClr val="FF00FF"/>
                </a:solidFill>
                <a:cs typeface="+mj-cs"/>
                <a:sym typeface="Wingdings"/>
              </a:rPr>
              <a:t></a:t>
            </a:r>
            <a:r>
              <a:rPr lang="ar-MA" sz="2000" b="1" dirty="0">
                <a:solidFill>
                  <a:schemeClr val="tx1"/>
                </a:solidFill>
                <a:cs typeface="+mj-cs"/>
              </a:rPr>
              <a:t>المواد المدرسة و الحصص</a:t>
            </a:r>
            <a:endParaRPr lang="fr-FR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Parenthèses 8"/>
          <p:cNvSpPr/>
          <p:nvPr/>
        </p:nvSpPr>
        <p:spPr>
          <a:xfrm>
            <a:off x="6383339" y="1762539"/>
            <a:ext cx="5411096" cy="1522000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تمكين التلميذ في نفس الوقت  من اكتساب معارف في التعليم العام بالإضافة إلى  معارف و مهارات مهنية في المجال الصناعي.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تقوية فرص الإدماج المهني في النسيج </a:t>
            </a:r>
            <a:r>
              <a:rPr lang="ar-MA" sz="1600" b="1" dirty="0" err="1">
                <a:solidFill>
                  <a:schemeClr val="tx1"/>
                </a:solidFill>
                <a:sym typeface="Wingdings"/>
              </a:rPr>
              <a:t>الإقتصادي</a:t>
            </a: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MA" sz="1600" b="1" dirty="0" err="1">
                <a:solidFill>
                  <a:schemeClr val="tx1"/>
                </a:solidFill>
                <a:sym typeface="Wingdings"/>
              </a:rPr>
              <a:t>.</a:t>
            </a:r>
            <a:br>
              <a:rPr lang="ar-MA" sz="1600" b="1" dirty="0">
                <a:solidFill>
                  <a:schemeClr val="tx1"/>
                </a:solidFill>
                <a:sym typeface="Wingdings"/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خلق امكانية الاندماج في سوق الشغل في المجال الصناعي أو متابعة الدراسات العليا.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Parenthèses 10"/>
          <p:cNvSpPr/>
          <p:nvPr/>
        </p:nvSpPr>
        <p:spPr>
          <a:xfrm>
            <a:off x="6383339" y="3860801"/>
            <a:ext cx="5411096" cy="1368425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مستوى جيد في الرياضيات و الفيزياء و </a:t>
            </a:r>
            <a:r>
              <a:rPr lang="ar-MA" sz="1600" b="1" dirty="0" err="1">
                <a:solidFill>
                  <a:schemeClr val="tx1"/>
                </a:solidFill>
              </a:rPr>
              <a:t>الكيمياء.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مستوى جيد في اللغة الأجنبية الأولى و </a:t>
            </a:r>
            <a:r>
              <a:rPr lang="ar-MA" sz="1600" b="1" dirty="0" err="1">
                <a:solidFill>
                  <a:schemeClr val="tx1"/>
                </a:solidFill>
              </a:rPr>
              <a:t>الثانية.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التوفر على بنية جسدية </a:t>
            </a:r>
            <a:r>
              <a:rPr lang="ar-MA" sz="1600" b="1" dirty="0" err="1">
                <a:solidFill>
                  <a:schemeClr val="tx1"/>
                </a:solidFill>
              </a:rPr>
              <a:t>سليمة .</a:t>
            </a:r>
            <a:r>
              <a:rPr lang="ar-MA" sz="1600" b="1" dirty="0">
                <a:solidFill>
                  <a:schemeClr val="tx1"/>
                </a:solidFill>
              </a:rPr>
              <a:t> </a:t>
            </a:r>
          </a:p>
          <a:p>
            <a:pPr algn="r" rtl="1">
              <a:defRPr/>
            </a:pPr>
            <a:endParaRPr lang="ar-MA" sz="1600" b="1" dirty="0">
              <a:solidFill>
                <a:schemeClr val="tx1"/>
              </a:solidFill>
            </a:endParaRPr>
          </a:p>
        </p:txBody>
      </p:sp>
      <p:sp>
        <p:nvSpPr>
          <p:cNvPr id="12" name="Parenthèses 11"/>
          <p:cNvSpPr/>
          <p:nvPr/>
        </p:nvSpPr>
        <p:spPr>
          <a:xfrm>
            <a:off x="6527799" y="5805488"/>
            <a:ext cx="5266635" cy="1052512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/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الاندماج في سوق </a:t>
            </a:r>
            <a:r>
              <a:rPr lang="ar-MA" sz="1600" b="1" dirty="0" err="1">
                <a:solidFill>
                  <a:schemeClr val="tx1"/>
                </a:solidFill>
              </a:rPr>
              <a:t>الشغل.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متابعة الدراسات </a:t>
            </a:r>
            <a:r>
              <a:rPr lang="ar-MA" sz="1600" b="1" dirty="0" err="1">
                <a:solidFill>
                  <a:schemeClr val="tx1"/>
                </a:solidFill>
              </a:rPr>
              <a:t>العليا 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انشاء مشاريع </a:t>
            </a:r>
            <a:r>
              <a:rPr lang="ar-MA" sz="1600" b="1" dirty="0" err="1">
                <a:solidFill>
                  <a:schemeClr val="tx1"/>
                </a:solidFill>
              </a:rPr>
              <a:t>خاصة....</a:t>
            </a:r>
            <a:endParaRPr lang="fr-BE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83683"/>
              </p:ext>
            </p:extLst>
          </p:nvPr>
        </p:nvGraphicFramePr>
        <p:xfrm>
          <a:off x="1524001" y="1196752"/>
          <a:ext cx="4608513" cy="554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المعامل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الحصص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kern="1200" dirty="0"/>
                        <a:t>المواد المقررة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التربية الاسلامية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التاريخ و الجغرافيا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الفلسفة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اللغة العربية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اللغة الأجنبية الأولى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اللغة الأجنبية الثانية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5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الرياضيات(باللغة الفرنسية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الفيزياء و الكيمياء(باللغة الفرنسية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 err="1"/>
                        <a:t>-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علوم الحياة و الأرض.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 err="1"/>
                        <a:t>معلوميات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التربية البدنية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المواد المهنية(باللغة الفرنسية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32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المجموع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6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sées 1"/>
          <p:cNvSpPr/>
          <p:nvPr/>
        </p:nvSpPr>
        <p:spPr>
          <a:xfrm>
            <a:off x="1497496" y="58741"/>
            <a:ext cx="8604250" cy="582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tx1"/>
                </a:solidFill>
                <a:cs typeface="+mj-cs"/>
              </a:rPr>
              <a:t> الـجذع المشترك الفلاحي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1514" y="908051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44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3600" b="1" dirty="0">
                <a:solidFill>
                  <a:schemeClr val="tx1"/>
                </a:solidFill>
                <a:cs typeface="+mj-cs"/>
              </a:rPr>
              <a:t>الأهداف</a:t>
            </a:r>
            <a:endParaRPr lang="fr-FR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1650" y="5445125"/>
            <a:ext cx="3816350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4000" b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3200" b="1" dirty="0">
                <a:solidFill>
                  <a:schemeClr val="tx1"/>
                </a:solidFill>
                <a:cs typeface="+mj-cs"/>
              </a:rPr>
              <a:t>بعض الآفاق المهنية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7550" y="3284539"/>
            <a:ext cx="36004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4000" b="1" dirty="0">
                <a:solidFill>
                  <a:srgbClr val="FF00FF"/>
                </a:solidFill>
                <a:cs typeface="+mj-cs"/>
                <a:sym typeface="Wingdings"/>
              </a:rPr>
              <a:t></a:t>
            </a:r>
            <a:r>
              <a:rPr lang="ar-MA" sz="3200" b="1" dirty="0">
                <a:solidFill>
                  <a:schemeClr val="tx1"/>
                </a:solidFill>
                <a:cs typeface="+mj-cs"/>
              </a:rPr>
              <a:t>المؤهلات المطلوبة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Parenthèses 8"/>
          <p:cNvSpPr/>
          <p:nvPr/>
        </p:nvSpPr>
        <p:spPr>
          <a:xfrm>
            <a:off x="6383339" y="1412876"/>
            <a:ext cx="5477357" cy="1871663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تمكين التلميذ في نفس الوقت  من اكتساب معارف في التعليم العام بالإضافة إلى  معارف و مهارات مهنية في المجال الفلاحي.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تقوية فرص الإدماج المهني في النسيج </a:t>
            </a:r>
            <a:r>
              <a:rPr lang="ar-MA" sz="1600" b="1" dirty="0" err="1">
                <a:solidFill>
                  <a:schemeClr val="tx1"/>
                </a:solidFill>
                <a:sym typeface="Wingdings"/>
              </a:rPr>
              <a:t>الإقتصادي</a:t>
            </a: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MA" sz="1600" b="1" dirty="0" err="1">
                <a:solidFill>
                  <a:schemeClr val="tx1"/>
                </a:solidFill>
                <a:sym typeface="Wingdings"/>
              </a:rPr>
              <a:t>.</a:t>
            </a:r>
            <a:br>
              <a:rPr lang="ar-MA" sz="1600" b="1" dirty="0">
                <a:solidFill>
                  <a:schemeClr val="tx1"/>
                </a:solidFill>
                <a:sym typeface="Wingdings"/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خلق امكانية الاندماج في سوق الشغل في المجال الفلاحي   أو متابعة الدراسات العليا.</a:t>
            </a:r>
            <a:endParaRPr lang="fr-FR" sz="1600" b="1" dirty="0">
              <a:solidFill>
                <a:schemeClr val="tx1"/>
              </a:solidFill>
            </a:endParaRPr>
          </a:p>
          <a:p>
            <a:pPr algn="r" rtl="1">
              <a:defRPr/>
            </a:pP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Parenthèses 10"/>
          <p:cNvSpPr/>
          <p:nvPr/>
        </p:nvSpPr>
        <p:spPr>
          <a:xfrm>
            <a:off x="6383339" y="3860801"/>
            <a:ext cx="5477357" cy="1368425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مستوى جيد في الرياضيات و علوم الحياة و الأرض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</a:rPr>
              <a:t> و الفيزياء و </a:t>
            </a:r>
            <a:r>
              <a:rPr lang="ar-MA" sz="1600" b="1" dirty="0" err="1">
                <a:solidFill>
                  <a:schemeClr val="tx1"/>
                </a:solidFill>
              </a:rPr>
              <a:t>الكيمياء.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مستوى جيد في اللغة الأجنبية الأولى و </a:t>
            </a:r>
            <a:r>
              <a:rPr lang="ar-MA" sz="1600" b="1" dirty="0" err="1">
                <a:solidFill>
                  <a:schemeClr val="tx1"/>
                </a:solidFill>
              </a:rPr>
              <a:t>الثانية.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التوفر على بنية جسدية </a:t>
            </a:r>
            <a:r>
              <a:rPr lang="ar-MA" sz="1600" b="1" dirty="0" err="1">
                <a:solidFill>
                  <a:schemeClr val="tx1"/>
                </a:solidFill>
              </a:rPr>
              <a:t>سليمة .</a:t>
            </a:r>
            <a:r>
              <a:rPr lang="ar-MA" sz="1600" b="1" dirty="0">
                <a:solidFill>
                  <a:schemeClr val="tx1"/>
                </a:solidFill>
              </a:rPr>
              <a:t> </a:t>
            </a:r>
          </a:p>
          <a:p>
            <a:pPr algn="r" rtl="1">
              <a:defRPr/>
            </a:pPr>
            <a:endParaRPr lang="ar-MA" sz="1600" b="1" dirty="0">
              <a:solidFill>
                <a:schemeClr val="tx1"/>
              </a:solidFill>
            </a:endParaRPr>
          </a:p>
        </p:txBody>
      </p:sp>
      <p:sp>
        <p:nvSpPr>
          <p:cNvPr id="12" name="Parenthèses 11"/>
          <p:cNvSpPr/>
          <p:nvPr/>
        </p:nvSpPr>
        <p:spPr>
          <a:xfrm>
            <a:off x="6527800" y="5805488"/>
            <a:ext cx="5332896" cy="1052512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/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الاندماج في سوق </a:t>
            </a:r>
            <a:r>
              <a:rPr lang="ar-MA" sz="1600" b="1" dirty="0" err="1">
                <a:solidFill>
                  <a:schemeClr val="tx1"/>
                </a:solidFill>
              </a:rPr>
              <a:t>الشغل.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متابعة الدراسات </a:t>
            </a:r>
            <a:r>
              <a:rPr lang="ar-MA" sz="1600" b="1" dirty="0" err="1">
                <a:solidFill>
                  <a:schemeClr val="tx1"/>
                </a:solidFill>
              </a:rPr>
              <a:t>العليا 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انشاء مشاريع </a:t>
            </a:r>
            <a:r>
              <a:rPr lang="ar-MA" sz="1600" b="1" dirty="0" err="1">
                <a:solidFill>
                  <a:schemeClr val="tx1"/>
                </a:solidFill>
              </a:rPr>
              <a:t>خاصة....</a:t>
            </a:r>
            <a:endParaRPr lang="fr-BE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946774"/>
              </p:ext>
            </p:extLst>
          </p:nvPr>
        </p:nvGraphicFramePr>
        <p:xfrm>
          <a:off x="543340" y="1196752"/>
          <a:ext cx="4608513" cy="554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المعامل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الحصص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kern="1200" dirty="0"/>
                        <a:t>المواد المقررة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التربية الاسلامية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التاريخ و الجغرافيا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الفلسفة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اللغة العربية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اللغة الأجنبية الأولى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اللغة الأجنبية الثانية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5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الرياضيات(باللغة الفرنسية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الفيزياء و الكيمياء(باللغة الفرنسية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علوم الحياة و الأرض(باللغة الفرنسية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 err="1"/>
                        <a:t>معلوميات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التربية البدنية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المواد المهنية(باللغة الفرنسية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34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المجموع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-132521" y="857251"/>
            <a:ext cx="4752528" cy="288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200" b="1" dirty="0">
                <a:solidFill>
                  <a:srgbClr val="FF00FF"/>
                </a:solidFill>
                <a:cs typeface="+mj-cs"/>
                <a:sym typeface="Wingdings"/>
              </a:rPr>
              <a:t></a:t>
            </a:r>
            <a:r>
              <a:rPr lang="ar-MA" sz="2400" b="1" dirty="0">
                <a:solidFill>
                  <a:schemeClr val="tx1"/>
                </a:solidFill>
                <a:cs typeface="+mj-cs"/>
              </a:rPr>
              <a:t>المواد المدرسة و الحصص</a:t>
            </a:r>
            <a:endParaRPr lang="fr-FR" sz="2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08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1" grpId="0" animBg="1"/>
      <p:bldP spid="12" grpId="0" animBg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sées 1"/>
          <p:cNvSpPr/>
          <p:nvPr/>
        </p:nvSpPr>
        <p:spPr>
          <a:xfrm>
            <a:off x="1524000" y="102965"/>
            <a:ext cx="8604250" cy="45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3200" b="1" dirty="0">
                <a:solidFill>
                  <a:schemeClr val="tx1"/>
                </a:solidFill>
                <a:cs typeface="+mj-cs"/>
              </a:rPr>
              <a:t> الـجذع المشترك الخدماتي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1513" y="800101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40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3200" b="1" dirty="0">
                <a:solidFill>
                  <a:schemeClr val="tx1"/>
                </a:solidFill>
                <a:cs typeface="+mj-cs"/>
              </a:rPr>
              <a:t>الأهداف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1650" y="5445125"/>
            <a:ext cx="3816350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بعض الآفاق المهنية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7550" y="3284539"/>
            <a:ext cx="36004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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المؤهلات المطلوبة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9344" y="980281"/>
            <a:ext cx="302418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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المواد المدرسة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Parenthèses 8"/>
          <p:cNvSpPr/>
          <p:nvPr/>
        </p:nvSpPr>
        <p:spPr>
          <a:xfrm>
            <a:off x="6383339" y="1412876"/>
            <a:ext cx="5424348" cy="1871663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تمكين التلميذ في نفس الوقت  من اكتساب معارف في التعليم العام بالإضافة إلى  معارف و مهارات مهنية في المجال الخدماتي.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تقوية فرص الإدماج المهني في النسيج </a:t>
            </a:r>
            <a:r>
              <a:rPr lang="ar-MA" sz="1600" b="1" dirty="0" err="1">
                <a:solidFill>
                  <a:schemeClr val="tx1"/>
                </a:solidFill>
                <a:sym typeface="Wingdings"/>
              </a:rPr>
              <a:t>الإقتصادي</a:t>
            </a: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br>
              <a:rPr lang="ar-MA" sz="1600" b="1" dirty="0">
                <a:solidFill>
                  <a:schemeClr val="tx1"/>
                </a:solidFill>
                <a:sym typeface="Wingdings"/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خلق امكانية الاندماج في سوق الشغل في المجال الخدماتي أو متابعة الدراسات العليا.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Parenthèses 10"/>
          <p:cNvSpPr/>
          <p:nvPr/>
        </p:nvSpPr>
        <p:spPr>
          <a:xfrm>
            <a:off x="6383339" y="3860801"/>
            <a:ext cx="5424348" cy="1368425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مستوى حسن </a:t>
            </a:r>
            <a:r>
              <a:rPr lang="ar-MA" sz="1600" b="1" dirty="0" err="1">
                <a:solidFill>
                  <a:schemeClr val="tx1"/>
                </a:solidFill>
              </a:rPr>
              <a:t>الرياضيات 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مستوى جيد في اللغة الأجنبية الأولى و </a:t>
            </a:r>
            <a:r>
              <a:rPr lang="ar-MA" sz="1600" b="1" dirty="0" err="1">
                <a:solidFill>
                  <a:schemeClr val="tx1"/>
                </a:solidFill>
              </a:rPr>
              <a:t>الثانية.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التوفر على بنية جسدية </a:t>
            </a:r>
            <a:r>
              <a:rPr lang="ar-MA" sz="1600" b="1" dirty="0" err="1">
                <a:solidFill>
                  <a:schemeClr val="tx1"/>
                </a:solidFill>
              </a:rPr>
              <a:t>سليمة .</a:t>
            </a:r>
            <a:r>
              <a:rPr lang="ar-MA" sz="1600" b="1" dirty="0">
                <a:solidFill>
                  <a:schemeClr val="tx1"/>
                </a:solidFill>
              </a:rPr>
              <a:t> </a:t>
            </a:r>
          </a:p>
          <a:p>
            <a:pPr algn="r" rtl="1">
              <a:defRPr/>
            </a:pPr>
            <a:endParaRPr lang="ar-MA" sz="1600" b="1" dirty="0">
              <a:solidFill>
                <a:schemeClr val="tx1"/>
              </a:solidFill>
            </a:endParaRPr>
          </a:p>
        </p:txBody>
      </p:sp>
      <p:sp>
        <p:nvSpPr>
          <p:cNvPr id="12" name="Parenthèses 11"/>
          <p:cNvSpPr/>
          <p:nvPr/>
        </p:nvSpPr>
        <p:spPr>
          <a:xfrm>
            <a:off x="6527799" y="5805488"/>
            <a:ext cx="5279887" cy="1052512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rtl="1"/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الاندماج في سوق </a:t>
            </a:r>
            <a:r>
              <a:rPr lang="ar-MA" sz="1600" b="1" dirty="0" err="1">
                <a:solidFill>
                  <a:schemeClr val="tx1"/>
                </a:solidFill>
              </a:rPr>
              <a:t>الشغل.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متابعة الدراسات </a:t>
            </a:r>
            <a:r>
              <a:rPr lang="ar-MA" sz="1600" b="1" dirty="0" err="1">
                <a:solidFill>
                  <a:schemeClr val="tx1"/>
                </a:solidFill>
              </a:rPr>
              <a:t>العليا 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إنشاء مشاريع </a:t>
            </a:r>
            <a:r>
              <a:rPr lang="ar-MA" sz="1600" b="1" dirty="0" err="1">
                <a:solidFill>
                  <a:schemeClr val="tx1"/>
                </a:solidFill>
              </a:rPr>
              <a:t>خاصة....</a:t>
            </a:r>
            <a:endParaRPr lang="fr-BE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14448"/>
              </p:ext>
            </p:extLst>
          </p:nvPr>
        </p:nvGraphicFramePr>
        <p:xfrm>
          <a:off x="900010" y="1474030"/>
          <a:ext cx="4608513" cy="51571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45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المعامل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الحصص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kern="1200" dirty="0"/>
                        <a:t>المواد المقررة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التربية الاسلامية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التاريخ و الجغرافيا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الفلسفة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اللغة العربية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اللغة الأجنبية الأولى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اللغة الأجنبية الثانية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الرياضيات(باللغة الفرنسية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 err="1"/>
                        <a:t>-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الفيزياء و الكيمياء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 err="1"/>
                        <a:t>-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علوم الحياة و الأرض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 err="1"/>
                        <a:t>معلوميات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التربية البدنية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6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المواد المهنية(باللغة الفرنسية</a:t>
                      </a:r>
                      <a:r>
                        <a:rPr lang="ar-MA" sz="1600" b="1" kern="1200" dirty="0" err="1"/>
                        <a:t>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211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MA" sz="1600" b="1" kern="1200" dirty="0"/>
                        <a:t>32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  <a:defRPr/>
                      </a:pPr>
                      <a:r>
                        <a:rPr lang="ar-SA" sz="1600" b="1" kern="1200" dirty="0"/>
                        <a:t>المجموع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0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35132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0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ولوج المعاهد و المدارس العليا و الكليات و الجامعات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26" y="5022008"/>
            <a:ext cx="2025831" cy="1684816"/>
          </a:xfrm>
          <a:prstGeom prst="rect">
            <a:avLst/>
          </a:prstGeom>
        </p:spPr>
      </p:pic>
      <p:sp>
        <p:nvSpPr>
          <p:cNvPr id="23" name="Sous-titre 2"/>
          <p:cNvSpPr txBox="1">
            <a:spLocks/>
          </p:cNvSpPr>
          <p:nvPr/>
        </p:nvSpPr>
        <p:spPr>
          <a:xfrm>
            <a:off x="678700" y="1261692"/>
            <a:ext cx="278295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مسار دراسي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4349931" y="2233809"/>
            <a:ext cx="3844834" cy="248745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 rtl="1">
              <a:buFont typeface="+mj-lt"/>
              <a:buAutoNum type="arabicPeriod"/>
            </a:pPr>
            <a:r>
              <a:rPr lang="ar-MA" sz="32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ولوج  مستوى التقني المتخصص في معاهد التكوين المهني</a:t>
            </a:r>
          </a:p>
          <a:p>
            <a:pPr marL="514350" indent="-514350" algn="ctr" rtl="1">
              <a:buFont typeface="+mj-lt"/>
              <a:buAutoNum type="arabicPeriod"/>
            </a:pPr>
            <a:r>
              <a:rPr lang="ar-MA" sz="32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ولوج مستوى التقني بالنسبة لغير الحاصلين على الباك المهني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25" y="5029323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4744986" y="1391584"/>
            <a:ext cx="3437804" cy="1106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54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مسار تكويني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8277116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ولوج سوق الشغل مباشرة لأنها تعادل دبلوم مستوى التقني و دبلوم مستوى التقني يتم الحصول عليه بعد سنتين من الدراسة بمعاهد التكوين المهني لتلاميذ مستوى </a:t>
            </a:r>
            <a:r>
              <a:rPr lang="ar-MA" sz="2800" b="1" dirty="0" err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الثاتية</a:t>
            </a:r>
            <a:r>
              <a:rPr lang="ar-MA" sz="28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باك الذين لم يتفوقوا في نيل شهادة الباكالوريا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11" y="4996562"/>
            <a:ext cx="2025831" cy="1684816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8876399" y="1354336"/>
            <a:ext cx="278295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مسار مهني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849219" y="391161"/>
            <a:ext cx="9071038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6000" b="1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آفاق البكالوريا المهنية الدراسية والمهنية</a:t>
            </a:r>
            <a:endParaRPr lang="ar-MA" sz="6000" b="1" dirty="0">
              <a:solidFill>
                <a:srgbClr val="FF0000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35" y="142327"/>
            <a:ext cx="1123101" cy="1212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81254" y="241353"/>
            <a:ext cx="9151264" cy="1032589"/>
          </a:xfrm>
        </p:spPr>
        <p:txBody>
          <a:bodyPr>
            <a:noAutofit/>
          </a:bodyPr>
          <a:lstStyle/>
          <a:p>
            <a:pPr rtl="1"/>
            <a:r>
              <a:rPr lang="ar-MA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الثالثة اعدادي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5" y="75496"/>
            <a:ext cx="2096296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0" name="Sous-titre 2"/>
          <p:cNvSpPr txBox="1">
            <a:spLocks/>
          </p:cNvSpPr>
          <p:nvPr/>
        </p:nvSpPr>
        <p:spPr>
          <a:xfrm>
            <a:off x="2179087" y="2703040"/>
            <a:ext cx="6811089" cy="117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54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التكوين المهني</a:t>
            </a:r>
          </a:p>
        </p:txBody>
      </p:sp>
      <p:cxnSp>
        <p:nvCxnSpPr>
          <p:cNvPr id="31" name="Connecteur en arc 30"/>
          <p:cNvCxnSpPr/>
          <p:nvPr/>
        </p:nvCxnSpPr>
        <p:spPr>
          <a:xfrm rot="5400000">
            <a:off x="5693766" y="1475394"/>
            <a:ext cx="1469624" cy="60728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>
            <a:off x="6053828" y="3441872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ous-titre 2"/>
          <p:cNvSpPr txBox="1">
            <a:spLocks/>
          </p:cNvSpPr>
          <p:nvPr/>
        </p:nvSpPr>
        <p:spPr>
          <a:xfrm>
            <a:off x="1086679" y="4324762"/>
            <a:ext cx="9727094" cy="579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التأهيل : شعب مختلفة حسب مراكز التكوين المهني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6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69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631832" y="2174735"/>
            <a:ext cx="3844834" cy="248745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العربية - الفرنسية - الاجتماعيات - التربية الإسلامية</a:t>
            </a:r>
            <a:endParaRPr lang="en-US" sz="44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26" y="4970249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123014" y="1335516"/>
            <a:ext cx="2782957" cy="88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المواد المؤهلة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175371" y="2219019"/>
            <a:ext cx="5543618" cy="246452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5ADB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ميول للآداب والعلوم الإنسانية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سهولة ويسر في التواصل الكتابي والشفوي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حب المطالعة والاهتمام بالميادين الأدبية والفنية (القصة – الشعر – المسرح – السينما...)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62" y="4978086"/>
            <a:ext cx="2025831" cy="1684816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7252999" y="1385239"/>
            <a:ext cx="4049769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المؤهلات الشخصية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5724939" y="114424"/>
            <a:ext cx="6156771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None/>
            </a:pPr>
            <a:r>
              <a:rPr lang="ar-MA" sz="8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الادبي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38" y="116239"/>
            <a:ext cx="2467986" cy="131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5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36118" y="2893779"/>
            <a:ext cx="3955882" cy="1891599"/>
          </a:xfrm>
        </p:spPr>
        <p:txBody>
          <a:bodyPr>
            <a:noAutofit/>
          </a:bodyPr>
          <a:lstStyle/>
          <a:p>
            <a:pPr rtl="1"/>
            <a:r>
              <a:rPr lang="ar-MA" sz="5400" b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يتوفر نظام التكوين على أربع مستويات 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78043"/>
            <a:ext cx="7405625" cy="846412"/>
          </a:xfrm>
        </p:spPr>
        <p:txBody>
          <a:bodyPr>
            <a:noAutofit/>
          </a:bodyPr>
          <a:lstStyle/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التخصص : السن ما بين 15 و 30 سنة و ادنى مستوى لولوجه السادس ابتدائي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01" y="1918539"/>
            <a:ext cx="2703446" cy="1203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6356977" y="1736834"/>
            <a:ext cx="2995176" cy="111176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6959578" y="2875843"/>
            <a:ext cx="1429045" cy="117932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ous-titre 2"/>
          <p:cNvSpPr txBox="1">
            <a:spLocks/>
          </p:cNvSpPr>
          <p:nvPr/>
        </p:nvSpPr>
        <p:spPr>
          <a:xfrm>
            <a:off x="-299315" y="2566340"/>
            <a:ext cx="7538406" cy="87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التأهيل : السن ما بين 15 و 30 و ادنى مستوى لولوجه الثالثة اعدادي </a:t>
            </a:r>
          </a:p>
        </p:txBody>
      </p:sp>
      <p:cxnSp>
        <p:nvCxnSpPr>
          <p:cNvPr id="13" name="Connecteur en arc 12"/>
          <p:cNvCxnSpPr/>
          <p:nvPr/>
        </p:nvCxnSpPr>
        <p:spPr>
          <a:xfrm rot="10800000">
            <a:off x="6573078" y="4055171"/>
            <a:ext cx="1815546" cy="17055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905414" y="3702692"/>
            <a:ext cx="5973851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التقني : السن ما بين 15 و 30 و ادنى مستوى لولوجه السنة الختامية من سلك الباكالوريا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6573078" y="4225720"/>
            <a:ext cx="2052234" cy="150926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503583" y="5443101"/>
            <a:ext cx="6198759" cy="1726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التقني المتخصص :التوفر على شهادة الباكالوريا او الاجازة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23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6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7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0" grpId="0"/>
      <p:bldP spid="14" grpId="0" build="p"/>
      <p:bldP spid="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19086" y="1391893"/>
            <a:ext cx="2846032" cy="1650458"/>
          </a:xfrm>
        </p:spPr>
        <p:txBody>
          <a:bodyPr>
            <a:noAutofit/>
          </a:bodyPr>
          <a:lstStyle/>
          <a:p>
            <a:pPr rtl="1" fontAlgn="ctr">
              <a:spcBef>
                <a:spcPts val="0"/>
              </a:spcBef>
            </a:pPr>
            <a:r>
              <a:rPr lang="ar-M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مستوى التكوين:</a:t>
            </a:r>
            <a:br>
              <a:rPr lang="en-US" sz="4400" dirty="0">
                <a:latin typeface="Arial" panose="020B0604020202020204" pitchFamily="34" charset="0"/>
              </a:rPr>
            </a:br>
            <a:r>
              <a:rPr lang="ar-M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التأهيل</a:t>
            </a:r>
            <a:endParaRPr lang="en-US" sz="4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5816" y="552540"/>
            <a:ext cx="2833314" cy="701971"/>
          </a:xfrm>
        </p:spPr>
        <p:txBody>
          <a:bodyPr>
            <a:noAutofit/>
          </a:bodyPr>
          <a:lstStyle/>
          <a:p>
            <a:pPr algn="r" rtl="1" fontAlgn="ctr">
              <a:spcBef>
                <a:spcPts val="0"/>
              </a:spcBef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مدة التكوين</a:t>
            </a:r>
            <a:r>
              <a:rPr lang="ar-MA" sz="3200" dirty="0">
                <a:latin typeface="Arial" panose="020B0604020202020204" pitchFamily="34" charset="0"/>
              </a:rPr>
              <a:t> : </a:t>
            </a:r>
            <a:r>
              <a:rPr lang="ar-S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سنتين </a:t>
            </a:r>
            <a:endParaRPr lang="en-US" sz="3200" dirty="0">
              <a:latin typeface="Arial" panose="020B0604020202020204" pitchFamily="34" charset="0"/>
            </a:endParaRPr>
          </a:p>
        </p:txBody>
      </p:sp>
      <p:cxnSp>
        <p:nvCxnSpPr>
          <p:cNvPr id="12" name="Connecteur en arc 11"/>
          <p:cNvCxnSpPr/>
          <p:nvPr/>
        </p:nvCxnSpPr>
        <p:spPr>
          <a:xfrm rot="16200000" flipV="1">
            <a:off x="6447351" y="1646460"/>
            <a:ext cx="3029292" cy="132663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6868073" y="2520039"/>
            <a:ext cx="1737974" cy="162040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ous-titre 2"/>
          <p:cNvSpPr txBox="1">
            <a:spLocks/>
          </p:cNvSpPr>
          <p:nvPr/>
        </p:nvSpPr>
        <p:spPr>
          <a:xfrm>
            <a:off x="-614522" y="1816621"/>
            <a:ext cx="7538406" cy="905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ctr">
              <a:spcBef>
                <a:spcPts val="0"/>
              </a:spcBef>
              <a:buSzPts val="2400"/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كيفية الولوج : تعبئة بطاقة الترشيح</a:t>
            </a:r>
            <a:r>
              <a:rPr lang="ar-MA" sz="3200" dirty="0">
                <a:latin typeface="Arial" panose="020B0604020202020204" pitchFamily="34" charset="0"/>
              </a:rPr>
              <a:t> و </a:t>
            </a: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النجاح في </a:t>
            </a:r>
            <a:r>
              <a:rPr lang="ar-MA" sz="3200" b="1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المبارة</a:t>
            </a: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المنظمة من طرف </a:t>
            </a:r>
          </a:p>
          <a:p>
            <a:pPr algn="r" rtl="1" fontAlgn="ctr">
              <a:spcBef>
                <a:spcPts val="0"/>
              </a:spcBef>
              <a:buSzPts val="2400"/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مؤسسة التكوين</a:t>
            </a:r>
            <a:endParaRPr lang="en-US" sz="3200" dirty="0">
              <a:latin typeface="Arial" panose="020B0604020202020204" pitchFamily="34" charset="0"/>
            </a:endParaRPr>
          </a:p>
        </p:txBody>
      </p:sp>
      <p:cxnSp>
        <p:nvCxnSpPr>
          <p:cNvPr id="13" name="Connecteur en arc 12"/>
          <p:cNvCxnSpPr/>
          <p:nvPr/>
        </p:nvCxnSpPr>
        <p:spPr>
          <a:xfrm rot="10800000">
            <a:off x="6225720" y="3545723"/>
            <a:ext cx="2399593" cy="42527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-7684" y="2934930"/>
            <a:ext cx="6268920" cy="979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ctr">
              <a:spcBef>
                <a:spcPts val="0"/>
              </a:spcBef>
              <a:buSzPts val="2400"/>
            </a:pP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ظروف التكوين : </a:t>
            </a:r>
            <a:r>
              <a:rPr lang="ar-MA" sz="3200" dirty="0">
                <a:latin typeface="Arial" panose="020B0604020202020204" pitchFamily="34" charset="0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مواد نظرية وأشغال تطبيقية</a:t>
            </a:r>
            <a:r>
              <a:rPr lang="ar-MA" sz="3200" dirty="0">
                <a:latin typeface="Arial" panose="020B0604020202020204" pitchFamily="34" charset="0"/>
              </a:rPr>
              <a:t> و </a:t>
            </a:r>
            <a:r>
              <a:rPr lang="ar-SA" sz="3200" b="1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تداريب</a:t>
            </a:r>
            <a:r>
              <a:rPr lang="ar-S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داخل المقاولات والمؤسسات العمومية في مختلف القطاعات الإنتاجية</a:t>
            </a:r>
            <a:r>
              <a:rPr lang="en-US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30" name="Connecteur en arc 29"/>
          <p:cNvCxnSpPr>
            <a:endCxn id="31" idx="3"/>
          </p:cNvCxnSpPr>
          <p:nvPr/>
        </p:nvCxnSpPr>
        <p:spPr>
          <a:xfrm rot="10800000" flipV="1">
            <a:off x="6430704" y="4291780"/>
            <a:ext cx="2194609" cy="8977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231944" y="4169034"/>
            <a:ext cx="6198759" cy="425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</a:pPr>
            <a:r>
              <a:rPr lang="ar-S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الدبلوم المحصل</a:t>
            </a:r>
            <a:r>
              <a:rPr lang="ar-M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: </a:t>
            </a:r>
            <a:r>
              <a:rPr lang="ar-SA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دبلوم التأهيل المهني؛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23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6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Connecteur en arc 27"/>
          <p:cNvCxnSpPr/>
          <p:nvPr/>
        </p:nvCxnSpPr>
        <p:spPr>
          <a:xfrm rot="10800000" flipV="1">
            <a:off x="6770648" y="4086598"/>
            <a:ext cx="1854664" cy="97990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us-titre 2"/>
          <p:cNvSpPr txBox="1">
            <a:spLocks/>
          </p:cNvSpPr>
          <p:nvPr/>
        </p:nvSpPr>
        <p:spPr>
          <a:xfrm>
            <a:off x="463639" y="4737280"/>
            <a:ext cx="6460245" cy="1149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ctr">
              <a:spcBef>
                <a:spcPts val="0"/>
              </a:spcBef>
              <a:buSzPts val="2400"/>
            </a:pPr>
            <a:r>
              <a:rPr lang="ar-S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الآفاق</a:t>
            </a:r>
            <a: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: </a:t>
            </a:r>
            <a:r>
              <a:rPr lang="ar-S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الإدماج في عالم الشغل بمؤهلات مطلوبة</a:t>
            </a:r>
            <a:r>
              <a:rPr lang="ar-MA" dirty="0">
                <a:latin typeface="Arial" panose="020B0604020202020204" pitchFamily="34" charset="0"/>
              </a:rPr>
              <a:t> أو </a:t>
            </a:r>
            <a:r>
              <a:rPr lang="ar-S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متابعة التكوين في مستوى أعلى (التقني) </a:t>
            </a:r>
            <a: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او ولوج السنة أولى باك مسالك مهنية </a:t>
            </a:r>
            <a:r>
              <a:rPr lang="ar-S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بالنسبة للمتفوقين</a:t>
            </a:r>
            <a:r>
              <a:rPr lang="ar-MA" dirty="0">
                <a:latin typeface="Arial" panose="020B0604020202020204" pitchFamily="34" charset="0"/>
              </a:rPr>
              <a:t> او </a:t>
            </a:r>
            <a:r>
              <a:rPr lang="ar-S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إقامة مشروع خاص بصفة فردية أو في إطار تعاوني والاستفادة من التشجيعات المختلفة التي تقدمها الدولة.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10" y="2922648"/>
            <a:ext cx="2703446" cy="1984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5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0" grpId="0"/>
      <p:bldP spid="14" grpId="0" build="p"/>
      <p:bldP spid="31" grpId="0" build="p"/>
      <p:bldP spid="2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258" y="123555"/>
            <a:ext cx="1570806" cy="10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3102" y="304571"/>
            <a:ext cx="6210780" cy="101566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tabLst>
                <a:tab pos="4057650" algn="l"/>
              </a:tabLst>
              <a:defRPr/>
            </a:pPr>
            <a:r>
              <a:rPr lang="ar-MA" sz="6000" b="1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إعادة التوجيه </a:t>
            </a:r>
            <a:endParaRPr lang="fr-FR" sz="6000" b="1">
              <a:solidFill>
                <a:srgbClr val="002060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9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en arc 9"/>
          <p:cNvCxnSpPr/>
          <p:nvPr/>
        </p:nvCxnSpPr>
        <p:spPr>
          <a:xfrm rot="10800000" flipV="1">
            <a:off x="3702816" y="2712240"/>
            <a:ext cx="2282349" cy="202713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2"/>
          <p:cNvSpPr txBox="1">
            <a:spLocks/>
          </p:cNvSpPr>
          <p:nvPr/>
        </p:nvSpPr>
        <p:spPr>
          <a:xfrm>
            <a:off x="1649631" y="4868394"/>
            <a:ext cx="3903030" cy="953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قبل متم شهر نونبر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2526801" y="1476163"/>
            <a:ext cx="8189491" cy="1295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تعتبر إعادة التوجيه فرصة للتلاميذ قصد تصحيح اختياراتهم بحكم عدم القدرة على المسايرة والاندماج، وذلك في محطتين: </a:t>
            </a:r>
          </a:p>
        </p:txBody>
      </p:sp>
      <p:cxnSp>
        <p:nvCxnSpPr>
          <p:cNvPr id="13" name="Connecteur en arc 12"/>
          <p:cNvCxnSpPr/>
          <p:nvPr/>
        </p:nvCxnSpPr>
        <p:spPr>
          <a:xfrm>
            <a:off x="7674102" y="2789917"/>
            <a:ext cx="2874628" cy="194946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7674100" y="4835880"/>
            <a:ext cx="4482969" cy="756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في بداية السنة الدراسية</a:t>
            </a:r>
          </a:p>
        </p:txBody>
      </p:sp>
    </p:spTree>
    <p:extLst>
      <p:ext uri="{BB962C8B-B14F-4D97-AF65-F5344CB8AC3E}">
        <p14:creationId xmlns:p14="http://schemas.microsoft.com/office/powerpoint/2010/main" val="40160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 rot="5400000">
            <a:off x="9667003" y="2599718"/>
            <a:ext cx="2305539" cy="2539497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M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مسارات التوجيه و البطاقة المناسبة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19729" y="1156958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العلمي و الادبي</a:t>
            </a:r>
          </a:p>
        </p:txBody>
      </p:sp>
      <p:cxnSp>
        <p:nvCxnSpPr>
          <p:cNvPr id="9" name="Connecteur en arc 8"/>
          <p:cNvCxnSpPr/>
          <p:nvPr/>
        </p:nvCxnSpPr>
        <p:spPr>
          <a:xfrm rot="10800000" flipV="1">
            <a:off x="3150575" y="1426256"/>
            <a:ext cx="1729670" cy="1785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/>
          <p:cNvSpPr txBox="1">
            <a:spLocks/>
          </p:cNvSpPr>
          <p:nvPr/>
        </p:nvSpPr>
        <p:spPr>
          <a:xfrm>
            <a:off x="291550" y="1316205"/>
            <a:ext cx="2975375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 فقط</a:t>
            </a:r>
          </a:p>
        </p:txBody>
      </p:sp>
      <p:sp>
        <p:nvSpPr>
          <p:cNvPr id="68" name="Sous-titre 2"/>
          <p:cNvSpPr txBox="1">
            <a:spLocks/>
          </p:cNvSpPr>
          <p:nvPr/>
        </p:nvSpPr>
        <p:spPr>
          <a:xfrm>
            <a:off x="6200308" y="2104006"/>
            <a:ext cx="489641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التكنولوجي و التعليم الاصيل</a:t>
            </a:r>
          </a:p>
        </p:txBody>
      </p:sp>
      <p:cxnSp>
        <p:nvCxnSpPr>
          <p:cNvPr id="69" name="Connecteur en arc 68"/>
          <p:cNvCxnSpPr/>
          <p:nvPr/>
        </p:nvCxnSpPr>
        <p:spPr>
          <a:xfrm rot="10800000" flipV="1">
            <a:off x="4200944" y="2377294"/>
            <a:ext cx="948293" cy="12702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ous-titre 2"/>
          <p:cNvSpPr txBox="1">
            <a:spLocks/>
          </p:cNvSpPr>
          <p:nvPr/>
        </p:nvSpPr>
        <p:spPr>
          <a:xfrm>
            <a:off x="132527" y="2206533"/>
            <a:ext cx="3956036" cy="51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الرغبات+ بطاقة الترشيح الخاصة</a:t>
            </a:r>
          </a:p>
        </p:txBody>
      </p:sp>
      <p:sp>
        <p:nvSpPr>
          <p:cNvPr id="71" name="Sous-titre 2"/>
          <p:cNvSpPr txBox="1">
            <a:spLocks/>
          </p:cNvSpPr>
          <p:nvPr/>
        </p:nvSpPr>
        <p:spPr>
          <a:xfrm>
            <a:off x="5164081" y="3227855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المشتركة للمسالك الدولية</a:t>
            </a:r>
          </a:p>
        </p:txBody>
      </p:sp>
      <p:cxnSp>
        <p:nvCxnSpPr>
          <p:cNvPr id="72" name="Connecteur en arc 71"/>
          <p:cNvCxnSpPr/>
          <p:nvPr/>
        </p:nvCxnSpPr>
        <p:spPr>
          <a:xfrm rot="10800000" flipV="1">
            <a:off x="4031846" y="3549036"/>
            <a:ext cx="1143862" cy="5132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ous-titre 2"/>
          <p:cNvSpPr txBox="1">
            <a:spLocks/>
          </p:cNvSpPr>
          <p:nvPr/>
        </p:nvSpPr>
        <p:spPr>
          <a:xfrm>
            <a:off x="89055" y="3345840"/>
            <a:ext cx="3995795" cy="1144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الرغبات+ بطاقة الترشيح الخاصة بالمسالك الدولية للباكالوريا المغربية</a:t>
            </a:r>
          </a:p>
        </p:txBody>
      </p:sp>
      <p:sp>
        <p:nvSpPr>
          <p:cNvPr id="74" name="Sous-titre 2"/>
          <p:cNvSpPr txBox="1">
            <a:spLocks/>
          </p:cNvSpPr>
          <p:nvPr/>
        </p:nvSpPr>
        <p:spPr>
          <a:xfrm>
            <a:off x="5175708" y="4576615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الجذوع المشتركة المهنية</a:t>
            </a:r>
          </a:p>
        </p:txBody>
      </p:sp>
      <p:cxnSp>
        <p:nvCxnSpPr>
          <p:cNvPr id="75" name="Connecteur en arc 74"/>
          <p:cNvCxnSpPr/>
          <p:nvPr/>
        </p:nvCxnSpPr>
        <p:spPr>
          <a:xfrm rot="10800000" flipV="1">
            <a:off x="4015411" y="4791524"/>
            <a:ext cx="1302360" cy="21117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ous-titre 2"/>
          <p:cNvSpPr txBox="1">
            <a:spLocks/>
          </p:cNvSpPr>
          <p:nvPr/>
        </p:nvSpPr>
        <p:spPr>
          <a:xfrm>
            <a:off x="1" y="4704907"/>
            <a:ext cx="3903030" cy="953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الرغبات+ بطاقة الترشيح الخاصة بالباكالوريا المهنية</a:t>
            </a:r>
          </a:p>
        </p:txBody>
      </p:sp>
      <p:sp>
        <p:nvSpPr>
          <p:cNvPr id="77" name="Sous-titre 2"/>
          <p:cNvSpPr txBox="1">
            <a:spLocks/>
          </p:cNvSpPr>
          <p:nvPr/>
        </p:nvSpPr>
        <p:spPr>
          <a:xfrm>
            <a:off x="5983619" y="345121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مسار التوجيه</a:t>
            </a:r>
          </a:p>
        </p:txBody>
      </p:sp>
      <p:cxnSp>
        <p:nvCxnSpPr>
          <p:cNvPr id="78" name="Connecteur en arc 77"/>
          <p:cNvCxnSpPr/>
          <p:nvPr/>
        </p:nvCxnSpPr>
        <p:spPr>
          <a:xfrm rot="10800000" flipV="1">
            <a:off x="3564839" y="520767"/>
            <a:ext cx="2418780" cy="1370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ous-titre 2"/>
          <p:cNvSpPr txBox="1">
            <a:spLocks/>
          </p:cNvSpPr>
          <p:nvPr/>
        </p:nvSpPr>
        <p:spPr>
          <a:xfrm>
            <a:off x="1524523" y="236680"/>
            <a:ext cx="1927933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نوع البطاقة</a:t>
            </a:r>
          </a:p>
        </p:txBody>
      </p:sp>
      <p:sp>
        <p:nvSpPr>
          <p:cNvPr id="80" name="Sous-titre 2"/>
          <p:cNvSpPr txBox="1">
            <a:spLocks/>
          </p:cNvSpPr>
          <p:nvPr/>
        </p:nvSpPr>
        <p:spPr>
          <a:xfrm>
            <a:off x="5983619" y="5806048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التكوين المهني</a:t>
            </a:r>
          </a:p>
        </p:txBody>
      </p:sp>
      <p:cxnSp>
        <p:nvCxnSpPr>
          <p:cNvPr id="81" name="Connecteur en arc 80"/>
          <p:cNvCxnSpPr/>
          <p:nvPr/>
        </p:nvCxnSpPr>
        <p:spPr>
          <a:xfrm rot="10800000" flipV="1">
            <a:off x="4147937" y="6063975"/>
            <a:ext cx="1729670" cy="1785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ous-titre 2"/>
          <p:cNvSpPr txBox="1">
            <a:spLocks/>
          </p:cNvSpPr>
          <p:nvPr/>
        </p:nvSpPr>
        <p:spPr>
          <a:xfrm>
            <a:off x="132527" y="5873693"/>
            <a:ext cx="3903030" cy="984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الرغبات+ بطاقة الترشيح الى التكوين المهني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485" y="4465811"/>
            <a:ext cx="690466" cy="727867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80" y="1256173"/>
            <a:ext cx="728370" cy="374656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20" y="1116636"/>
            <a:ext cx="571668" cy="671089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34" y="2193022"/>
            <a:ext cx="667957" cy="427868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78" y="2155532"/>
            <a:ext cx="575970" cy="577556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83" y="5687198"/>
            <a:ext cx="811269" cy="811269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33" y="3573396"/>
            <a:ext cx="527994" cy="527994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81" y="3614665"/>
            <a:ext cx="527994" cy="52799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49" y="3560197"/>
            <a:ext cx="530398" cy="53039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496975" y="6448594"/>
            <a:ext cx="448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b="1" dirty="0">
                <a:solidFill>
                  <a:srgbClr val="002060"/>
                </a:solidFill>
              </a:rPr>
              <a:t>من إنجاز : المستشار في التوجيه التربوي ادريس الحاتمي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10"/>
                            </p:stCondLst>
                            <p:childTnLst>
                              <p:par>
                                <p:cTn id="10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68" grpId="0"/>
      <p:bldP spid="70" grpId="0"/>
      <p:bldP spid="71" grpId="0"/>
      <p:bldP spid="73" grpId="0"/>
      <p:bldP spid="74" grpId="0"/>
      <p:bldP spid="76" grpId="0"/>
      <p:bldP spid="77" grpId="0"/>
      <p:bldP spid="79" grpId="0"/>
      <p:bldP spid="80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27234" y="2388459"/>
            <a:ext cx="3825506" cy="2525728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الجذع المشترك الادبي </a:t>
            </a:r>
            <a:endParaRPr lang="en-US" sz="6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575" y="518260"/>
            <a:ext cx="6374294" cy="846412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الآداب والعلوم الإنسانية مسالك عامة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68" y="351308"/>
            <a:ext cx="3352800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5916158" y="1296015"/>
            <a:ext cx="2978935" cy="20096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5967680" y="2972277"/>
            <a:ext cx="2420942" cy="108289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137545" y="1555070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الآداب والعلوم الإنسانية مسالك دولية</a:t>
            </a: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1064461" y="2448551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اللغة العربية</a:t>
            </a: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6268276" y="1976989"/>
            <a:ext cx="2142171" cy="191678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3" name="Connecteur en arc 12"/>
          <p:cNvCxnSpPr/>
          <p:nvPr/>
        </p:nvCxnSpPr>
        <p:spPr>
          <a:xfrm rot="10800000">
            <a:off x="5848500" y="4012195"/>
            <a:ext cx="2540123" cy="2135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1049066" y="3587064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المسالك الخدماتية للباكالوريا المهنية</a:t>
            </a:r>
            <a:endParaRPr lang="en-US" sz="44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6" name="Connecteur en arc 15"/>
          <p:cNvCxnSpPr/>
          <p:nvPr/>
        </p:nvCxnSpPr>
        <p:spPr>
          <a:xfrm rot="10800000" flipV="1">
            <a:off x="5802010" y="4428230"/>
            <a:ext cx="2564482" cy="3399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/>
          <p:cNvSpPr txBox="1">
            <a:spLocks/>
          </p:cNvSpPr>
          <p:nvPr/>
        </p:nvSpPr>
        <p:spPr>
          <a:xfrm>
            <a:off x="1338471" y="4385978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والتدبير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5552662" y="4685782"/>
            <a:ext cx="2813831" cy="11138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1182703" y="5443101"/>
            <a:ext cx="5373865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</p:txBody>
      </p:sp>
    </p:spTree>
    <p:extLst>
      <p:ext uri="{BB962C8B-B14F-4D97-AF65-F5344CB8AC3E}">
        <p14:creationId xmlns:p14="http://schemas.microsoft.com/office/powerpoint/2010/main" val="29579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20" grpId="0"/>
      <p:bldP spid="10" grpId="0"/>
      <p:bldP spid="14" grpId="0" build="p"/>
      <p:bldP spid="17" grpId="0" build="p"/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85714" y="2174671"/>
            <a:ext cx="4401695" cy="2556371"/>
          </a:xfrm>
          <a:prstGeom prst="ellipse">
            <a:avLst/>
          </a:prstGeom>
          <a:solidFill>
            <a:srgbClr val="CBD9D9"/>
          </a:solidFill>
          <a:ln>
            <a:solidFill>
              <a:srgbClr val="C7DD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a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افاق الجدع المشترك الادبي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46434" y="90108"/>
            <a:ext cx="2782957" cy="1310238"/>
          </a:xfrm>
        </p:spPr>
        <p:txBody>
          <a:bodyPr>
            <a:noAutofit/>
          </a:bodyPr>
          <a:lstStyle/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التدريس</a:t>
            </a:r>
            <a:endParaRPr lang="en-US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4" name="Connecteur en arc 23"/>
          <p:cNvCxnSpPr/>
          <p:nvPr/>
        </p:nvCxnSpPr>
        <p:spPr>
          <a:xfrm flipV="1">
            <a:off x="7089913" y="1110234"/>
            <a:ext cx="1902245" cy="106443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8984975" y="2636190"/>
            <a:ext cx="3307396" cy="1842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التنشيط الثقافي و المسرحي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5" name="Connecteur en arc 14"/>
          <p:cNvCxnSpPr>
            <a:stCxn id="2" idx="6"/>
          </p:cNvCxnSpPr>
          <p:nvPr/>
        </p:nvCxnSpPr>
        <p:spPr>
          <a:xfrm flipV="1">
            <a:off x="8587409" y="3417203"/>
            <a:ext cx="1550504" cy="3565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ous-titre 2"/>
          <p:cNvSpPr txBox="1">
            <a:spLocks/>
          </p:cNvSpPr>
          <p:nvPr/>
        </p:nvSpPr>
        <p:spPr>
          <a:xfrm>
            <a:off x="1356872" y="275133"/>
            <a:ext cx="278295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القضاء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1" name="Connecteur en arc 20"/>
          <p:cNvCxnSpPr/>
          <p:nvPr/>
        </p:nvCxnSpPr>
        <p:spPr>
          <a:xfrm rot="10800000">
            <a:off x="3432604" y="1347460"/>
            <a:ext cx="1842776" cy="95960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 txBox="1">
            <a:spLocks/>
          </p:cNvSpPr>
          <p:nvPr/>
        </p:nvSpPr>
        <p:spPr>
          <a:xfrm>
            <a:off x="856889" y="2426698"/>
            <a:ext cx="2526497" cy="833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التوثيق</a:t>
            </a:r>
            <a:endParaRPr lang="en-US" sz="2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3" name="Connecteur en arc 22"/>
          <p:cNvCxnSpPr/>
          <p:nvPr/>
        </p:nvCxnSpPr>
        <p:spPr>
          <a:xfrm rot="10800000">
            <a:off x="3327981" y="3452857"/>
            <a:ext cx="811848" cy="6863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 txBox="1">
            <a:spLocks/>
          </p:cNvSpPr>
          <p:nvPr/>
        </p:nvSpPr>
        <p:spPr>
          <a:xfrm>
            <a:off x="8457779" y="5957497"/>
            <a:ext cx="3124694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المحاماة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6" name="Connecteur en arc 25"/>
          <p:cNvCxnSpPr/>
          <p:nvPr/>
        </p:nvCxnSpPr>
        <p:spPr>
          <a:xfrm>
            <a:off x="7871912" y="4543622"/>
            <a:ext cx="848454" cy="62295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us-titre 2"/>
          <p:cNvSpPr txBox="1">
            <a:spLocks/>
          </p:cNvSpPr>
          <p:nvPr/>
        </p:nvSpPr>
        <p:spPr>
          <a:xfrm>
            <a:off x="1553016" y="4998631"/>
            <a:ext cx="2586813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الاعلام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3988984" y="4731041"/>
            <a:ext cx="1391477" cy="11264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58" y="624909"/>
            <a:ext cx="1784123" cy="1254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72" y="624909"/>
            <a:ext cx="2142329" cy="1232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3" y="2973746"/>
            <a:ext cx="1926799" cy="122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1" y="5296261"/>
            <a:ext cx="2094719" cy="149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88" y="5204022"/>
            <a:ext cx="2182582" cy="150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11" y="3083738"/>
            <a:ext cx="1562164" cy="1239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3" name="Sous-titre 2"/>
          <p:cNvSpPr txBox="1">
            <a:spLocks/>
          </p:cNvSpPr>
          <p:nvPr/>
        </p:nvSpPr>
        <p:spPr>
          <a:xfrm>
            <a:off x="5840615" y="-69074"/>
            <a:ext cx="2782957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الميدان العسكري والشبه العسكري</a:t>
            </a:r>
            <a:endParaRPr lang="en-US" sz="2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4" name="Connecteur en arc 33"/>
          <p:cNvCxnSpPr/>
          <p:nvPr/>
        </p:nvCxnSpPr>
        <p:spPr>
          <a:xfrm rot="16200000" flipV="1">
            <a:off x="5669800" y="1629200"/>
            <a:ext cx="1064437" cy="2650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2" y="-138862"/>
            <a:ext cx="1598329" cy="170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53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4" grpId="0"/>
      <p:bldP spid="18" grpId="0"/>
      <p:bldP spid="22" grpId="0"/>
      <p:bldP spid="25" grpId="0"/>
      <p:bldP spid="29" grpId="0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1514" y="1051968"/>
            <a:ext cx="23764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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الأهداف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1650" y="5445125"/>
            <a:ext cx="3816350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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بعض الآفاق المهنية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7550" y="3068639"/>
            <a:ext cx="36004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3600" b="1" dirty="0">
                <a:solidFill>
                  <a:srgbClr val="FF00FF"/>
                </a:solidFill>
                <a:cs typeface="+mj-cs"/>
                <a:sym typeface="Wingdings"/>
              </a:rPr>
              <a:t></a:t>
            </a:r>
            <a:r>
              <a:rPr lang="ar-MA" sz="2800" b="1" dirty="0">
                <a:solidFill>
                  <a:schemeClr val="tx1"/>
                </a:solidFill>
                <a:cs typeface="+mj-cs"/>
              </a:rPr>
              <a:t>المؤهلات المطلوبة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650" y="800324"/>
            <a:ext cx="457185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4000" dirty="0">
                <a:solidFill>
                  <a:srgbClr val="FF00FF"/>
                </a:solidFill>
                <a:cs typeface="ACS  Zomorrod Extra Bold" pitchFamily="2" charset="-78"/>
                <a:sym typeface="Wingdings"/>
              </a:rPr>
              <a:t></a:t>
            </a:r>
            <a:r>
              <a:rPr lang="ar-MA" sz="2800" b="1" dirty="0">
                <a:solidFill>
                  <a:schemeClr val="tx1"/>
                </a:solidFill>
              </a:rPr>
              <a:t>المواد المدرسة و الحصص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9" name="Parenthèses 8"/>
          <p:cNvSpPr/>
          <p:nvPr/>
        </p:nvSpPr>
        <p:spPr>
          <a:xfrm>
            <a:off x="6383339" y="1557338"/>
            <a:ext cx="5450852" cy="1439862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تنمية الرصيد اللغوي و الأدبي و الثقافي لدى </a:t>
            </a:r>
            <a:r>
              <a:rPr lang="ar-MA" sz="1600" b="1" dirty="0" err="1">
                <a:solidFill>
                  <a:schemeClr val="tx1"/>
                </a:solidFill>
              </a:rPr>
              <a:t>التلميذ.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صقل المواهب الفنية و الإبداعية لدى </a:t>
            </a:r>
            <a:r>
              <a:rPr lang="ar-MA" sz="1600" b="1" dirty="0" err="1">
                <a:solidFill>
                  <a:schemeClr val="tx1"/>
                </a:solidFill>
              </a:rPr>
              <a:t>المتعلم.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اكساب التلميذ مهارات في مجال النقد و </a:t>
            </a:r>
            <a:r>
              <a:rPr lang="ar-MA" sz="1600" b="1" dirty="0" err="1">
                <a:solidFill>
                  <a:schemeClr val="tx1"/>
                </a:solidFill>
              </a:rPr>
              <a:t>التحليل.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 </a:t>
            </a:r>
            <a:r>
              <a:rPr lang="ar-MA" sz="1600" b="1" dirty="0">
                <a:solidFill>
                  <a:schemeClr val="tx1"/>
                </a:solidFill>
              </a:rPr>
              <a:t>تقوية قدرات التواصل كتابيا و </a:t>
            </a:r>
            <a:r>
              <a:rPr lang="ar-MA" sz="1600" b="1" dirty="0" err="1">
                <a:solidFill>
                  <a:schemeClr val="tx1"/>
                </a:solidFill>
              </a:rPr>
              <a:t>شفاهبا</a:t>
            </a:r>
            <a:r>
              <a:rPr lang="ar-MA" sz="1600" b="1" dirty="0">
                <a:solidFill>
                  <a:schemeClr val="tx1"/>
                </a:solidFill>
              </a:rPr>
              <a:t> لدى التلميذ.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Parenthèses 10"/>
          <p:cNvSpPr/>
          <p:nvPr/>
        </p:nvSpPr>
        <p:spPr>
          <a:xfrm>
            <a:off x="6383339" y="3573463"/>
            <a:ext cx="5450852" cy="1655762"/>
          </a:xfrm>
          <a:prstGeom prst="bracketPair">
            <a:avLst/>
          </a:prstGeom>
          <a:noFill/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br>
              <a:rPr lang="ar-MA" sz="1600" b="1" dirty="0">
                <a:solidFill>
                  <a:schemeClr val="tx1"/>
                </a:solidFill>
                <a:sym typeface="Wingdings"/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MA" sz="1600" b="1" dirty="0" err="1">
                <a:solidFill>
                  <a:schemeClr val="tx1"/>
                </a:solidFill>
                <a:sym typeface="Wingdings"/>
              </a:rPr>
              <a:t></a:t>
            </a: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SA" sz="1600" b="1" dirty="0">
                <a:solidFill>
                  <a:schemeClr val="tx1"/>
                </a:solidFill>
              </a:rPr>
              <a:t>مسـتـوى جـيد في المواد </a:t>
            </a:r>
            <a:r>
              <a:rPr lang="ar-SA" sz="1600" b="1" dirty="0" err="1">
                <a:solidFill>
                  <a:schemeClr val="tx1"/>
                </a:solidFill>
              </a:rPr>
              <a:t>الأدبـيـة (</a:t>
            </a:r>
            <a:r>
              <a:rPr lang="ar-MA" sz="1600" b="1" dirty="0">
                <a:solidFill>
                  <a:schemeClr val="tx1"/>
                </a:solidFill>
              </a:rPr>
              <a:t>اللغة </a:t>
            </a:r>
            <a:r>
              <a:rPr lang="ar-SA" sz="1600" b="1" dirty="0">
                <a:solidFill>
                  <a:schemeClr val="tx1"/>
                </a:solidFill>
              </a:rPr>
              <a:t>العربية،</a:t>
            </a:r>
            <a:r>
              <a:rPr lang="ar-MA" sz="1600" b="1" dirty="0">
                <a:solidFill>
                  <a:schemeClr val="tx1"/>
                </a:solidFill>
              </a:rPr>
              <a:t>اللغة</a:t>
            </a:r>
            <a:r>
              <a:rPr lang="ar-SA" sz="1600" b="1" dirty="0">
                <a:solidFill>
                  <a:schemeClr val="tx1"/>
                </a:solidFill>
              </a:rPr>
              <a:t> الفـرنسية، </a:t>
            </a:r>
            <a:r>
              <a:rPr lang="ar-SA" sz="1600" b="1" dirty="0" err="1">
                <a:solidFill>
                  <a:schemeClr val="tx1"/>
                </a:solidFill>
              </a:rPr>
              <a:t>الاجتماعيات،</a:t>
            </a:r>
            <a:r>
              <a:rPr lang="ar-SA" sz="1600" b="1" dirty="0">
                <a:solidFill>
                  <a:schemeClr val="tx1"/>
                </a:solidFill>
              </a:rPr>
              <a:t> </a:t>
            </a:r>
            <a:r>
              <a:rPr lang="ar-MA" sz="1600" b="1" dirty="0">
                <a:solidFill>
                  <a:schemeClr val="tx1"/>
                </a:solidFill>
              </a:rPr>
              <a:t>ال</a:t>
            </a:r>
            <a:r>
              <a:rPr lang="ar-SA" sz="1600" b="1" dirty="0">
                <a:solidFill>
                  <a:schemeClr val="tx1"/>
                </a:solidFill>
              </a:rPr>
              <a:t>لغة </a:t>
            </a:r>
            <a:r>
              <a:rPr lang="ar-MA" sz="1600" b="1" dirty="0" err="1">
                <a:solidFill>
                  <a:schemeClr val="tx1"/>
                </a:solidFill>
              </a:rPr>
              <a:t>الأ</a:t>
            </a:r>
            <a:r>
              <a:rPr lang="ar-SA" sz="1600" b="1" dirty="0" err="1">
                <a:solidFill>
                  <a:schemeClr val="tx1"/>
                </a:solidFill>
              </a:rPr>
              <a:t>جنبية</a:t>
            </a:r>
            <a:r>
              <a:rPr lang="ar-SA" sz="1600" b="1" dirty="0">
                <a:solidFill>
                  <a:schemeClr val="tx1"/>
                </a:solidFill>
              </a:rPr>
              <a:t> </a:t>
            </a:r>
            <a:r>
              <a:rPr lang="ar-MA" sz="1600" b="1" dirty="0">
                <a:solidFill>
                  <a:schemeClr val="tx1"/>
                </a:solidFill>
              </a:rPr>
              <a:t>ال</a:t>
            </a:r>
            <a:r>
              <a:rPr lang="ar-SA" sz="1600" b="1" dirty="0">
                <a:solidFill>
                  <a:schemeClr val="tx1"/>
                </a:solidFill>
              </a:rPr>
              <a:t>ثانية</a:t>
            </a:r>
            <a:r>
              <a:rPr lang="ar-SA" sz="1600" b="1" dirty="0" err="1">
                <a:solidFill>
                  <a:schemeClr val="tx1"/>
                </a:solidFill>
              </a:rPr>
              <a:t>)</a:t>
            </a:r>
            <a:br>
              <a:rPr lang="ar-MA" sz="1600" b="1" dirty="0">
                <a:solidFill>
                  <a:schemeClr val="tx1"/>
                </a:solidFill>
              </a:rPr>
            </a:b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MA" sz="1600" b="1" dirty="0" err="1">
                <a:solidFill>
                  <a:schemeClr val="tx1"/>
                </a:solidFill>
                <a:sym typeface="Wingdings"/>
              </a:rPr>
              <a:t></a:t>
            </a: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SA" sz="1600" b="1" dirty="0">
                <a:solidFill>
                  <a:schemeClr val="tx1"/>
                </a:solidFill>
              </a:rPr>
              <a:t>حـب المطـالـعة و الاهتمام بالمـياديـن الأدبية و </a:t>
            </a:r>
            <a:r>
              <a:rPr lang="ar-SA" sz="1600" b="1" dirty="0" err="1">
                <a:solidFill>
                  <a:schemeClr val="tx1"/>
                </a:solidFill>
              </a:rPr>
              <a:t>الفنية </a:t>
            </a:r>
            <a:r>
              <a:rPr lang="ar-SA" sz="1600" b="1" dirty="0">
                <a:solidFill>
                  <a:schemeClr val="tx1"/>
                </a:solidFill>
              </a:rPr>
              <a:t>(المسرح، </a:t>
            </a:r>
            <a:r>
              <a:rPr lang="ar-SA" sz="1600" b="1" dirty="0" err="1">
                <a:solidFill>
                  <a:schemeClr val="tx1"/>
                </a:solidFill>
              </a:rPr>
              <a:t>الشعر...)</a:t>
            </a:r>
            <a:endParaRPr lang="fr-FR" sz="1600" b="1" dirty="0">
              <a:solidFill>
                <a:schemeClr val="tx1"/>
              </a:solidFill>
            </a:endParaRPr>
          </a:p>
          <a:p>
            <a:pPr algn="r" rtl="1">
              <a:defRPr/>
            </a:pPr>
            <a:r>
              <a:rPr lang="ar-MA" sz="1600" b="1" dirty="0" err="1">
                <a:solidFill>
                  <a:schemeClr val="tx1"/>
                </a:solidFill>
                <a:sym typeface="Wingdings"/>
              </a:rPr>
              <a:t></a:t>
            </a:r>
            <a:r>
              <a:rPr lang="ar-MA" sz="16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ar-SA" sz="1600" b="1" dirty="0" err="1">
                <a:solidFill>
                  <a:schemeClr val="tx1"/>
                </a:solidFill>
              </a:rPr>
              <a:t>ميـولات</a:t>
            </a:r>
            <a:r>
              <a:rPr lang="ar-SA" sz="1600" b="1" dirty="0">
                <a:solidFill>
                  <a:schemeClr val="tx1"/>
                </a:solidFill>
              </a:rPr>
              <a:t> </a:t>
            </a:r>
            <a:r>
              <a:rPr lang="ar-MA" sz="1600" b="1" dirty="0">
                <a:solidFill>
                  <a:schemeClr val="tx1"/>
                </a:solidFill>
              </a:rPr>
              <a:t>للآداب و العلوم </a:t>
            </a:r>
            <a:r>
              <a:rPr lang="ar-MA" sz="1600" b="1" dirty="0" err="1">
                <a:solidFill>
                  <a:schemeClr val="tx1"/>
                </a:solidFill>
              </a:rPr>
              <a:t>الإنسانية ،</a:t>
            </a:r>
            <a:r>
              <a:rPr lang="ar-SA" sz="1600" b="1" dirty="0">
                <a:solidFill>
                  <a:schemeClr val="tx1"/>
                </a:solidFill>
              </a:rPr>
              <a:t>و القدرة على </a:t>
            </a:r>
            <a:r>
              <a:rPr lang="ar-MA" sz="1600" b="1" dirty="0">
                <a:solidFill>
                  <a:schemeClr val="tx1"/>
                </a:solidFill>
              </a:rPr>
              <a:t>التواصل.</a:t>
            </a:r>
            <a:endParaRPr lang="fr-FR" sz="1600" b="1" dirty="0">
              <a:solidFill>
                <a:schemeClr val="tx1"/>
              </a:solidFill>
            </a:endParaRPr>
          </a:p>
          <a:p>
            <a:pPr algn="r" rtl="1">
              <a:defRPr/>
            </a:pPr>
            <a:endParaRPr lang="ar-MA" sz="1600" b="1" dirty="0">
              <a:solidFill>
                <a:schemeClr val="tx1"/>
              </a:solidFill>
            </a:endParaRPr>
          </a:p>
        </p:txBody>
      </p:sp>
      <p:sp>
        <p:nvSpPr>
          <p:cNvPr id="12" name="Parenthèses 11"/>
          <p:cNvSpPr/>
          <p:nvPr/>
        </p:nvSpPr>
        <p:spPr>
          <a:xfrm>
            <a:off x="6527799" y="5805488"/>
            <a:ext cx="5306391" cy="1052512"/>
          </a:xfrm>
          <a:prstGeom prst="bracketPair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MA" sz="1600" b="1" dirty="0">
                <a:solidFill>
                  <a:schemeClr val="tx1"/>
                </a:solidFill>
              </a:rPr>
              <a:t>التدريس،_المحاماة_القضاء_الإعلام_التنشيط المسرحي و الثقافي_الميدان العسكري و الشبه عسكري_  </a:t>
            </a:r>
            <a:r>
              <a:rPr lang="ar-MA" sz="1600" b="1" dirty="0" err="1">
                <a:solidFill>
                  <a:schemeClr val="tx1"/>
                </a:solidFill>
              </a:rPr>
              <a:t>التمريض....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96719"/>
              </p:ext>
            </p:extLst>
          </p:nvPr>
        </p:nvGraphicFramePr>
        <p:xfrm>
          <a:off x="676995" y="1304380"/>
          <a:ext cx="4608513" cy="554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المعامل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ar-MA" sz="1600" b="1" kern="1200" dirty="0"/>
                        <a:t>الحصص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kern="1200" dirty="0"/>
                        <a:t>المواد المقررة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التربية الإسلامية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5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 العربية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الفلسفة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 </a:t>
                      </a:r>
                      <a:r>
                        <a:rPr lang="ar-SA" sz="1600" b="1" kern="1200" dirty="0"/>
                        <a:t>التاريـخ والجغرافيا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 الفرنسية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اللغة</a:t>
                      </a:r>
                      <a:r>
                        <a:rPr lang="ar-MA" sz="1600" b="1" kern="1200" dirty="0"/>
                        <a:t> الاجنبية الثانية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الإعلاميات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الثقافة الفنية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الرياضيات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 </a:t>
                      </a:r>
                      <a:r>
                        <a:rPr lang="ar-SA" sz="1600" b="1" kern="1200" dirty="0"/>
                        <a:t>علوم الحياة والأرض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التربية البدنية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....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المواظبة والسلوك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30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29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/>
                        <a:t>المجموع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420" marR="20420" marT="20420" marB="20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" name="Pensées 15"/>
          <p:cNvSpPr/>
          <p:nvPr/>
        </p:nvSpPr>
        <p:spPr>
          <a:xfrm>
            <a:off x="1748870" y="62273"/>
            <a:ext cx="8604250" cy="86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MA" sz="2400" b="1" dirty="0">
                <a:solidFill>
                  <a:schemeClr val="tx1"/>
                </a:solidFill>
                <a:cs typeface="+mj-cs"/>
              </a:rPr>
              <a:t>الـجذع المشترك  للآداب و العلوم الانسانية</a:t>
            </a:r>
          </a:p>
        </p:txBody>
      </p:sp>
    </p:spTree>
    <p:extLst>
      <p:ext uri="{BB962C8B-B14F-4D97-AF65-F5344CB8AC3E}">
        <p14:creationId xmlns:p14="http://schemas.microsoft.com/office/powerpoint/2010/main" val="38176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631832" y="2174735"/>
            <a:ext cx="3844834" cy="248745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الرياضيات - الفيزياء والكيمياء - الطبيعيات - الفرنسية</a:t>
            </a:r>
            <a:endParaRPr lang="en-US" sz="44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26" y="4970249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123014" y="1335516"/>
            <a:ext cx="2782957" cy="88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المواد المؤهلة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724939" y="2219019"/>
            <a:ext cx="5994050" cy="246452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5ADB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32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حب الاستطلاع والميول إلى البحث العلمي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32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القدرة على إنجاز رسوم تخطيطية واستعمال التعبير البياني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32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القدرة على الملاحظة الدقيقة والتجريب والاستنتاج</a:t>
            </a:r>
            <a:endParaRPr lang="ar-MA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8" y="4970249"/>
            <a:ext cx="2025831" cy="1684816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7252999" y="1385239"/>
            <a:ext cx="4049769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المؤهلات الشخصية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5724939" y="114424"/>
            <a:ext cx="6156771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None/>
            </a:pPr>
            <a:r>
              <a:rPr lang="ar-MA" sz="8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الجذع المشترك العلمي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43" y="40926"/>
            <a:ext cx="2150748" cy="131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2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9" grpId="0"/>
      <p:bldP spid="1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3506</Words>
  <Application>Microsoft Office PowerPoint</Application>
  <PresentationFormat>Grand écran</PresentationFormat>
  <Paragraphs>931</Paragraphs>
  <Slides>53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2" baseType="lpstr">
      <vt:lpstr>ACS  Zomorrod Extra Bold</vt:lpstr>
      <vt:lpstr>AL-Mateen</vt:lpstr>
      <vt:lpstr>Arabic Typesetting</vt:lpstr>
      <vt:lpstr>Arial</vt:lpstr>
      <vt:lpstr>Calibri</vt:lpstr>
      <vt:lpstr>Calibri Light</vt:lpstr>
      <vt:lpstr>Times New Roman</vt:lpstr>
      <vt:lpstr>Wingdings</vt:lpstr>
      <vt:lpstr>Thème Office</vt:lpstr>
      <vt:lpstr>الدراسة بعد الثالثة إعدادي</vt:lpstr>
      <vt:lpstr>قبل اختيار مسلك من هذه المسالك والتعبير عن الرغبة النهائية في التوجيه لا بد من طرح التساؤلات التالية :</vt:lpstr>
      <vt:lpstr>إمكانات التوجيه بعد الثالثة اعدادي</vt:lpstr>
      <vt:lpstr>إمكانات التوجيه بعد الثالثة اعدادي</vt:lpstr>
      <vt:lpstr>Présentation PowerPoint</vt:lpstr>
      <vt:lpstr>ما بعد الجذع المشترك الادبي </vt:lpstr>
      <vt:lpstr>افاق الجدع المشترك الادبي</vt:lpstr>
      <vt:lpstr>Présentation PowerPoint</vt:lpstr>
      <vt:lpstr>Présentation PowerPoint</vt:lpstr>
      <vt:lpstr>ما بعد الجذع المشترك العلمي </vt:lpstr>
      <vt:lpstr>افاق الجذع المشترك العلمي</vt:lpstr>
      <vt:lpstr>Présentation PowerPoint</vt:lpstr>
      <vt:lpstr>Présentation PowerPoint</vt:lpstr>
      <vt:lpstr>ما بعد الجذع المشترك التكنولوجي</vt:lpstr>
      <vt:lpstr>افاق الجذع المشترك التكنولوجي</vt:lpstr>
      <vt:lpstr>Présentation PowerPoint</vt:lpstr>
      <vt:lpstr>Présentation PowerPoint</vt:lpstr>
      <vt:lpstr>ما بعد الجذع المشترك للتعليم الأصيل</vt:lpstr>
      <vt:lpstr>افاق الجذع المشترك للتعليم الأصيل</vt:lpstr>
      <vt:lpstr>Présentation PowerPoint</vt:lpstr>
      <vt:lpstr>إمكانات التوجيه بعد الثالثة اعدادي</vt:lpstr>
      <vt:lpstr>Présentation PowerPoint</vt:lpstr>
      <vt:lpstr>Présentation PowerPoint</vt:lpstr>
      <vt:lpstr>Présentation PowerPoint</vt:lpstr>
      <vt:lpstr>المسالك الدولية للبكالوريا المغربية</vt:lpstr>
      <vt:lpstr>إمكانات التوجيه بعد الثالثة اعدادي</vt:lpstr>
      <vt:lpstr>Présentation PowerPoint</vt:lpstr>
      <vt:lpstr>Présentation PowerPoint</vt:lpstr>
      <vt:lpstr> يمكن ولوج الجذوع المشتركة من المسالك الدولية في وجه الناجحين الموجهين من  الثالثة اعدادي حيث يعتمد على معدل للترتيب يشمل على المواد المؤهلة التالية :</vt:lpstr>
      <vt:lpstr>التوجيه و إعادة التوجيه</vt:lpstr>
      <vt:lpstr>Présentation PowerPoint</vt:lpstr>
      <vt:lpstr>Présentation PowerPoint</vt:lpstr>
      <vt:lpstr>الباكالوريا المهنية </vt:lpstr>
      <vt:lpstr>إمكانات التوجيه بعد الثالثة اعدادي</vt:lpstr>
      <vt:lpstr>Présentation PowerPoint</vt:lpstr>
      <vt:lpstr>Présentation PowerPoint</vt:lpstr>
      <vt:lpstr>يعتمد التوجيه و الانتقاء إلى الباكالوريا المهنية على معادلة خاصة للانتقاء تعتمد على المواد التالية :</vt:lpstr>
      <vt:lpstr>تشمل البكالوريا المهنية المسالك و التخصصات التالية:</vt:lpstr>
      <vt:lpstr>تشمل البكالوريا المهنية المسالك و التخصصات التالية:</vt:lpstr>
      <vt:lpstr>تشمل البكالوريا المهنية المسالك و التخصصات التالية:</vt:lpstr>
      <vt:lpstr>ما بعد الجذع المشترك الخدماتي</vt:lpstr>
      <vt:lpstr>ما بعد الجذع المشترك الفلاحي</vt:lpstr>
      <vt:lpstr>ما بعد الجذع المشترك الصناعي</vt:lpstr>
      <vt:lpstr>تشمل البكالوريا المهنية المسالك و التخصصات التالية:</vt:lpstr>
      <vt:lpstr>Présentation PowerPoint</vt:lpstr>
      <vt:lpstr>Présentation PowerPoint</vt:lpstr>
      <vt:lpstr>Présentation PowerPoint</vt:lpstr>
      <vt:lpstr>Présentation PowerPoint</vt:lpstr>
      <vt:lpstr>إمكانات التوجيه بعد الثالثة اعدادي</vt:lpstr>
      <vt:lpstr>يتوفر نظام التكوين على أربع مستويات :</vt:lpstr>
      <vt:lpstr>مستوى التكوين: التأهيل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driss</dc:creator>
  <cp:lastModifiedBy>driss elhatimy</cp:lastModifiedBy>
  <cp:revision>103</cp:revision>
  <dcterms:created xsi:type="dcterms:W3CDTF">2016-03-03T11:05:39Z</dcterms:created>
  <dcterms:modified xsi:type="dcterms:W3CDTF">2017-02-06T14:27:19Z</dcterms:modified>
</cp:coreProperties>
</file>