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57" r:id="rId4"/>
    <p:sldId id="281" r:id="rId5"/>
    <p:sldId id="282" r:id="rId6"/>
    <p:sldId id="283" r:id="rId7"/>
    <p:sldId id="288" r:id="rId8"/>
    <p:sldId id="285" r:id="rId9"/>
    <p:sldId id="336" r:id="rId10"/>
    <p:sldId id="359" r:id="rId11"/>
    <p:sldId id="360" r:id="rId12"/>
    <p:sldId id="361" r:id="rId13"/>
    <p:sldId id="363" r:id="rId14"/>
    <p:sldId id="362" r:id="rId15"/>
    <p:sldId id="342" r:id="rId16"/>
    <p:sldId id="343" r:id="rId17"/>
    <p:sldId id="345" r:id="rId18"/>
    <p:sldId id="344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1" r:id="rId27"/>
    <p:sldId id="312" r:id="rId28"/>
    <p:sldId id="313" r:id="rId29"/>
    <p:sldId id="314" r:id="rId30"/>
    <p:sldId id="315" r:id="rId31"/>
    <p:sldId id="353" r:id="rId32"/>
    <p:sldId id="318" r:id="rId33"/>
    <p:sldId id="354" r:id="rId34"/>
    <p:sldId id="323" r:id="rId35"/>
    <p:sldId id="326" r:id="rId36"/>
    <p:sldId id="327" r:id="rId37"/>
    <p:sldId id="325" r:id="rId38"/>
    <p:sldId id="355" r:id="rId39"/>
    <p:sldId id="324" r:id="rId40"/>
    <p:sldId id="356" r:id="rId41"/>
    <p:sldId id="3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CCFF"/>
    <a:srgbClr val="CBD9D9"/>
    <a:srgbClr val="C7DDDC"/>
    <a:srgbClr val="95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04134-CCEC-44FB-ABFD-BB9FB70F7185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EFDC3-13D2-479E-BBA4-A262EB8F14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6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5659-5B08-4861-B12B-76CBE4601860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D701-0523-4239-BA46-171EF7A329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e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3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image" Target="../media/image23.jpg"/><Relationship Id="rId5" Type="http://schemas.openxmlformats.org/officeDocument/2006/relationships/image" Target="../media/image18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29.jpeg"/><Relationship Id="rId9" Type="http://schemas.openxmlformats.org/officeDocument/2006/relationships/image" Target="../media/image31.jpg"/><Relationship Id="rId1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1522" y="1401804"/>
            <a:ext cx="9786221" cy="1234997"/>
          </a:xfrm>
        </p:spPr>
        <p:txBody>
          <a:bodyPr>
            <a:noAutofit/>
          </a:bodyPr>
          <a:lstStyle/>
          <a:p>
            <a:pPr rtl="1"/>
            <a:r>
              <a:rPr lang="ar-MA" sz="9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الافاق بعد الجذع المشترك  الادبي</a:t>
            </a:r>
            <a:endParaRPr lang="en-US" sz="9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9442" y="2558993"/>
            <a:ext cx="9144000" cy="2264189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إمكانات التوجيه بعد الجذع المشترك الآداب و العلوم الانسانية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648" y="1766240"/>
            <a:ext cx="2398125" cy="38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7" y="2206027"/>
            <a:ext cx="1356787" cy="3047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13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15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859616" y="1095974"/>
            <a:ext cx="2332384" cy="458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الحصص 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المواد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المعاملات</a:t>
            </a:r>
          </a:p>
        </p:txBody>
      </p:sp>
      <p:graphicFrame>
        <p:nvGraphicFramePr>
          <p:cNvPr id="5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23773"/>
              </p:ext>
            </p:extLst>
          </p:nvPr>
        </p:nvGraphicFramePr>
        <p:xfrm>
          <a:off x="1416677" y="450760"/>
          <a:ext cx="8286922" cy="62179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6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6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المعاملات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الحصص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المواد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5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العربية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5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</a:t>
                      </a:r>
                      <a:r>
                        <a:rPr lang="ar-SA" sz="28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</a:t>
                      </a:r>
                      <a:r>
                        <a:rPr lang="ar-M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أ</a:t>
                      </a:r>
                      <a:r>
                        <a:rPr lang="ar-SA" sz="28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جنبية</a:t>
                      </a: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 الأولى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الأجنبية الثانية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الفلسفة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التاريخ والجغرافيا</a:t>
                      </a:r>
                      <a:endParaRPr lang="fr-FR" sz="28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الإسلامية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الرياضيات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8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البدنية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علوم الحياة والأرض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8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-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المواظبة والسلوك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27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29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8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المجموع</a:t>
                      </a:r>
                      <a:endParaRPr lang="fr-FR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428636" y="2163833"/>
            <a:ext cx="4823791" cy="2572079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الرياضيات </a:t>
            </a:r>
          </a:p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الفرنسية</a:t>
            </a:r>
          </a:p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اجتياز اختبار خاص  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32" y="5149071"/>
            <a:ext cx="1581130" cy="1327207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067553" y="1041151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102694" y="2177086"/>
            <a:ext cx="4244763" cy="2558826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مؤهلات معرفية علمية وأدبية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مؤهلات جيدة في المواد التقنية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ميولات فنية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 دقة الملاحظة والتحليل والتنظيم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القدرة على التمييز بين الألوان</a:t>
            </a:r>
            <a:endParaRPr lang="ar-MA" sz="28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2" y="5149072"/>
            <a:ext cx="1762539" cy="1327207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669220" y="1128307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6547044" y="114424"/>
            <a:ext cx="4800413" cy="75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5" y="-12310"/>
            <a:ext cx="1290331" cy="1003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2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859616" y="1095974"/>
            <a:ext cx="2332384" cy="458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الحصص 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المواد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المعاملات</a:t>
            </a:r>
          </a:p>
        </p:txBody>
      </p:sp>
      <p:graphicFrame>
        <p:nvGraphicFramePr>
          <p:cNvPr id="5" name="Group 283"/>
          <p:cNvGraphicFramePr>
            <a:graphicFrameLocks/>
          </p:cNvGraphicFramePr>
          <p:nvPr>
            <p:extLst/>
          </p:nvPr>
        </p:nvGraphicFramePr>
        <p:xfrm>
          <a:off x="768626" y="0"/>
          <a:ext cx="8839199" cy="6858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6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المعاملات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الحصص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المواد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العربية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</a:t>
                      </a:r>
                      <a:r>
                        <a:rPr lang="ar-SA" sz="24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</a:t>
                      </a:r>
                      <a:r>
                        <a:rPr lang="ar-M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أ</a:t>
                      </a:r>
                      <a:r>
                        <a:rPr lang="ar-SA" sz="24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جنبية</a:t>
                      </a: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 الأولى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الأجنبية الثانية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الفلسفة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الإسلامية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الرياضيات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البدنية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الرسم والتعبير التشكيلي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الثقافة التشكيلية وتاريخ الفن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فنون </a:t>
                      </a:r>
                      <a:r>
                        <a:rPr lang="ar-SA" sz="24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الغرافيك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الحجم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المعلوميات</a:t>
                      </a: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ar-SA" sz="24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والأنفوغرافيا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-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المواظبة والسلوك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80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32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34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المجموع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7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6148" y="2892737"/>
            <a:ext cx="3825506" cy="2312979"/>
          </a:xfrm>
        </p:spPr>
        <p:txBody>
          <a:bodyPr>
            <a:noAutofit/>
          </a:bodyPr>
          <a:lstStyle/>
          <a:p>
            <a:pPr rtl="1"/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</a:t>
            </a:r>
            <a:b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الفنون التطبيقية</a:t>
            </a:r>
            <a:b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ar-MA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20" y="404562"/>
            <a:ext cx="2480011" cy="166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00828" y="6316247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3469379" y="2009352"/>
            <a:ext cx="3281854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1 باكالوريا</a:t>
            </a:r>
          </a:p>
        </p:txBody>
      </p:sp>
      <p:cxnSp>
        <p:nvCxnSpPr>
          <p:cNvPr id="44" name="Connecteur en arc 43"/>
          <p:cNvCxnSpPr>
            <a:endCxn id="42" idx="3"/>
          </p:cNvCxnSpPr>
          <p:nvPr/>
        </p:nvCxnSpPr>
        <p:spPr>
          <a:xfrm rot="10800000">
            <a:off x="6751234" y="2254490"/>
            <a:ext cx="2392767" cy="155836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/>
          <p:nvPr/>
        </p:nvCxnSpPr>
        <p:spPr>
          <a:xfrm rot="10800000" flipV="1">
            <a:off x="2730014" y="2321758"/>
            <a:ext cx="1757729" cy="17786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ous-titre 2"/>
          <p:cNvSpPr txBox="1">
            <a:spLocks/>
          </p:cNvSpPr>
          <p:nvPr/>
        </p:nvSpPr>
        <p:spPr>
          <a:xfrm>
            <a:off x="-130270" y="2228074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السنة 2 باكالوريا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3993850" y="3549255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  <a:p>
            <a:pPr rtl="1"/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8" name="Connecteur en arc 27"/>
          <p:cNvCxnSpPr/>
          <p:nvPr/>
        </p:nvCxnSpPr>
        <p:spPr>
          <a:xfrm rot="10800000">
            <a:off x="7142923" y="3834657"/>
            <a:ext cx="2001081" cy="1076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 rot="10800000" flipV="1">
            <a:off x="2372139" y="3767976"/>
            <a:ext cx="2250426" cy="4487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us-titre 2"/>
          <p:cNvSpPr txBox="1">
            <a:spLocks/>
          </p:cNvSpPr>
          <p:nvPr/>
        </p:nvSpPr>
        <p:spPr>
          <a:xfrm>
            <a:off x="-444627" y="3452014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7728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2" grpId="0"/>
      <p:bldP spid="47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5714" y="2174671"/>
            <a:ext cx="4401695" cy="2556371"/>
          </a:xfrm>
          <a:prstGeom prst="ellipse">
            <a:avLst/>
          </a:prstGeom>
          <a:solidFill>
            <a:srgbClr val="CBD9D9"/>
          </a:solidFill>
          <a:ln>
            <a:solidFill>
              <a:srgbClr val="C7DD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افاق شعب: </a:t>
            </a:r>
            <a:b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1-الآداب و العلوم الإنسانية</a:t>
            </a:r>
            <a:b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2-اللغة العربية</a:t>
            </a:r>
            <a:b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3-الفنون التطبيقية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62949" y="27232"/>
            <a:ext cx="3343097" cy="576876"/>
          </a:xfrm>
        </p:spPr>
        <p:txBody>
          <a:bodyPr>
            <a:noAutofit/>
          </a:bodyPr>
          <a:lstStyle/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الوطني لعلوم الاثار و </a:t>
            </a:r>
            <a:r>
              <a:rPr lang="ar-MA" sz="32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الثرات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 INSAP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flipV="1">
            <a:off x="7188178" y="1110234"/>
            <a:ext cx="1803980" cy="11196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539738" y="2684941"/>
            <a:ext cx="3307396" cy="92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الكليات ذات الولوج المفتوح</a:t>
            </a:r>
            <a:endParaRPr lang="f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العلوم و الآداب و القانون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5" name="Connecteur en arc 14"/>
          <p:cNvCxnSpPr>
            <a:stCxn id="2" idx="6"/>
          </p:cNvCxnSpPr>
          <p:nvPr/>
        </p:nvCxnSpPr>
        <p:spPr>
          <a:xfrm flipV="1">
            <a:off x="8587409" y="3300409"/>
            <a:ext cx="665001" cy="15244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91805" y="360823"/>
            <a:ext cx="3483006" cy="23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المدارس العليا للتكنولوجيا 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EST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4118225" y="1149908"/>
            <a:ext cx="1344024" cy="97029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1224333" y="2738669"/>
            <a:ext cx="3132094" cy="389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المدرسة العليا للفنون الجميلة</a:t>
            </a:r>
            <a:endParaRPr lang="f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l" rtl="1"/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ESA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>
            <a:endCxn id="49" idx="3"/>
          </p:cNvCxnSpPr>
          <p:nvPr/>
        </p:nvCxnSpPr>
        <p:spPr>
          <a:xfrm rot="10800000">
            <a:off x="3133711" y="3361911"/>
            <a:ext cx="1038392" cy="1452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9834499" y="5144493"/>
            <a:ext cx="2357501" cy="95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مؤسسات التكوين المهني 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OFPPT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6" name="Connecteur en arc 25"/>
          <p:cNvCxnSpPr/>
          <p:nvPr/>
        </p:nvCxnSpPr>
        <p:spPr>
          <a:xfrm>
            <a:off x="7871912" y="4543622"/>
            <a:ext cx="2012307" cy="7935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417554" y="5096738"/>
            <a:ext cx="4288664" cy="48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العالي الدولي للسياحة بطنجة</a:t>
            </a:r>
            <a:endParaRPr lang="f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l" rtl="1"/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ISIT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2729584" y="4731041"/>
            <a:ext cx="2650878" cy="95045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24" y="586892"/>
            <a:ext cx="1009193" cy="69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87" y="321891"/>
            <a:ext cx="1282302" cy="64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9" y="3079421"/>
            <a:ext cx="1217462" cy="56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95" y="5413611"/>
            <a:ext cx="1293040" cy="76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74" y="5585955"/>
            <a:ext cx="919536" cy="69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28" y="2998906"/>
            <a:ext cx="1026397" cy="65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1" name="Sous-titre 2"/>
          <p:cNvSpPr txBox="1">
            <a:spLocks/>
          </p:cNvSpPr>
          <p:nvPr/>
        </p:nvSpPr>
        <p:spPr>
          <a:xfrm>
            <a:off x="-1442298" y="1621218"/>
            <a:ext cx="3483006" cy="902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العليا للمهن التمريضية</a:t>
            </a:r>
          </a:p>
          <a:p>
            <a:pPr algn="r"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تقنيات الصحة 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ISPITS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2" name="Connecteur en arc 31"/>
          <p:cNvCxnSpPr/>
          <p:nvPr/>
        </p:nvCxnSpPr>
        <p:spPr>
          <a:xfrm rot="10800000">
            <a:off x="3133711" y="2174671"/>
            <a:ext cx="1317901" cy="6710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85" y="1715275"/>
            <a:ext cx="1071843" cy="737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7" name="Sous-titre 2"/>
          <p:cNvSpPr txBox="1">
            <a:spLocks/>
          </p:cNvSpPr>
          <p:nvPr/>
        </p:nvSpPr>
        <p:spPr>
          <a:xfrm>
            <a:off x="201940" y="3819760"/>
            <a:ext cx="3132094" cy="31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العالي للإعلام و الاتصال</a:t>
            </a:r>
            <a:endParaRPr lang="f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l" rtl="1"/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ISIC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8" name="Connecteur en arc 37"/>
          <p:cNvCxnSpPr/>
          <p:nvPr/>
        </p:nvCxnSpPr>
        <p:spPr>
          <a:xfrm rot="10800000" flipV="1">
            <a:off x="2411597" y="3948957"/>
            <a:ext cx="1817548" cy="47514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7" y="4120984"/>
            <a:ext cx="1067329" cy="606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0" name="Sous-titre 2"/>
          <p:cNvSpPr txBox="1">
            <a:spLocks/>
          </p:cNvSpPr>
          <p:nvPr/>
        </p:nvSpPr>
        <p:spPr>
          <a:xfrm>
            <a:off x="7133036" y="5594381"/>
            <a:ext cx="2357501" cy="93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شهادة التقني العالي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</a:p>
          <a:p>
            <a:pPr algn="l" rtl="1"/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BTS</a:t>
            </a:r>
          </a:p>
          <a:p>
            <a:pPr algn="l"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1" name="Connecteur en arc 40"/>
          <p:cNvCxnSpPr/>
          <p:nvPr/>
        </p:nvCxnSpPr>
        <p:spPr>
          <a:xfrm rot="16200000" flipH="1">
            <a:off x="6929945" y="4935518"/>
            <a:ext cx="1037087" cy="5206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09" y="5957871"/>
            <a:ext cx="885982" cy="70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3" name="Sous-titre 2"/>
          <p:cNvSpPr txBox="1">
            <a:spLocks/>
          </p:cNvSpPr>
          <p:nvPr/>
        </p:nvSpPr>
        <p:spPr>
          <a:xfrm>
            <a:off x="3789333" y="5694045"/>
            <a:ext cx="3725307" cy="881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الوطني للفنون الجميلة </a:t>
            </a:r>
            <a:endParaRPr lang="f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l" rtl="1"/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INBA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4" name="Connecteur en arc 43"/>
          <p:cNvCxnSpPr>
            <a:stCxn id="2" idx="4"/>
            <a:endCxn id="43" idx="0"/>
          </p:cNvCxnSpPr>
          <p:nvPr/>
        </p:nvCxnSpPr>
        <p:spPr>
          <a:xfrm rot="5400000">
            <a:off x="5537774" y="4845256"/>
            <a:ext cx="963003" cy="73457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18" y="6080424"/>
            <a:ext cx="1051282" cy="748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51" name="Sous-titre 2"/>
          <p:cNvSpPr txBox="1">
            <a:spLocks/>
          </p:cNvSpPr>
          <p:nvPr/>
        </p:nvSpPr>
        <p:spPr>
          <a:xfrm>
            <a:off x="8014022" y="3947137"/>
            <a:ext cx="3307396" cy="73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الوطني للعمل الاجتماعي </a:t>
            </a:r>
            <a:endParaRPr lang="f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 rtl="1"/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INAS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52" name="Connecteur en arc 51"/>
          <p:cNvCxnSpPr/>
          <p:nvPr/>
        </p:nvCxnSpPr>
        <p:spPr>
          <a:xfrm>
            <a:off x="8510414" y="4020541"/>
            <a:ext cx="771541" cy="22160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91" y="4272361"/>
            <a:ext cx="1052513" cy="58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60" name="Sous-titre 2"/>
          <p:cNvSpPr txBox="1">
            <a:spLocks/>
          </p:cNvSpPr>
          <p:nvPr/>
        </p:nvSpPr>
        <p:spPr>
          <a:xfrm>
            <a:off x="7838354" y="1430180"/>
            <a:ext cx="3992289" cy="493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الملكي لتكوين اطر الشبيبة</a:t>
            </a:r>
            <a:endParaRPr lang="f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 rtl="1"/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IRFC </a:t>
            </a:r>
          </a:p>
          <a:p>
            <a:pPr algn="r" rtl="1"/>
            <a:endParaRPr lang="f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1" name="Connecteur en arc 60"/>
          <p:cNvCxnSpPr/>
          <p:nvPr/>
        </p:nvCxnSpPr>
        <p:spPr>
          <a:xfrm flipV="1">
            <a:off x="8126569" y="2280038"/>
            <a:ext cx="813218" cy="41423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34" y="1823676"/>
            <a:ext cx="1143771" cy="70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63" name="Sous-titre 2"/>
          <p:cNvSpPr txBox="1">
            <a:spLocks/>
          </p:cNvSpPr>
          <p:nvPr/>
        </p:nvSpPr>
        <p:spPr>
          <a:xfrm>
            <a:off x="5034959" y="70447"/>
            <a:ext cx="2782957" cy="429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مدارس التكوين العسكري</a:t>
            </a:r>
          </a:p>
        </p:txBody>
      </p:sp>
      <p:cxnSp>
        <p:nvCxnSpPr>
          <p:cNvPr id="64" name="Connecteur en arc 63"/>
          <p:cNvCxnSpPr/>
          <p:nvPr/>
        </p:nvCxnSpPr>
        <p:spPr>
          <a:xfrm rot="16200000" flipV="1">
            <a:off x="6119763" y="1672498"/>
            <a:ext cx="793958" cy="176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83" y="463414"/>
            <a:ext cx="1111279" cy="76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4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5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5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4" grpId="0"/>
      <p:bldP spid="18" grpId="0"/>
      <p:bldP spid="22" grpId="0"/>
      <p:bldP spid="25" grpId="0"/>
      <p:bldP spid="29" grpId="0"/>
      <p:bldP spid="31" grpId="0"/>
      <p:bldP spid="37" grpId="0"/>
      <p:bldP spid="40" grpId="0"/>
      <p:bldP spid="43" grpId="0"/>
      <p:bldP spid="51" grpId="0"/>
      <p:bldP spid="60" grpId="0" build="p"/>
      <p:bldP spid="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278294" y="2177086"/>
            <a:ext cx="4823791" cy="2859897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الرياضيات 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الفرنسية 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الاجتماعيات 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67" y="5374359"/>
            <a:ext cx="1581130" cy="1327207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067553" y="1041151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175513" y="2184036"/>
            <a:ext cx="5543476" cy="2852947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جيد في الرياضيات والفرنسية والاجتماعيات ومستوى مقبول في المواد العلمية الأخرى.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القابلية لفهم المعطيات الاقتصادية والقدرة على تحليلها وإبداء الرأي فيها.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القدرة على التنظيم والدقة في تنفيذ الأعمال وروح المبادرة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والاهتمام بالمجال الاقتصادي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22" y="5374358"/>
            <a:ext cx="1762539" cy="1327207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669220" y="1128307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690190" y="114424"/>
            <a:ext cx="9332658" cy="75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 التدبير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69" y="114424"/>
            <a:ext cx="1290331" cy="861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8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859616" y="1095974"/>
            <a:ext cx="2332384" cy="458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الحصص 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المواد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المعاملات</a:t>
            </a:r>
          </a:p>
        </p:txBody>
      </p:sp>
      <p:graphicFrame>
        <p:nvGraphicFramePr>
          <p:cNvPr id="6" name="Group 2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891297"/>
              </p:ext>
            </p:extLst>
          </p:nvPr>
        </p:nvGraphicFramePr>
        <p:xfrm>
          <a:off x="543339" y="207159"/>
          <a:ext cx="9316277" cy="6400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2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المعاملات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الحصص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المواد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العربية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</a:t>
                      </a:r>
                      <a:r>
                        <a:rPr lang="ar-SA" sz="20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</a:t>
                      </a:r>
                      <a:r>
                        <a:rPr lang="ar-M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أ</a:t>
                      </a:r>
                      <a:r>
                        <a:rPr lang="ar-SA" sz="2000" b="1" kern="1200" dirty="0" err="1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جنبية</a:t>
                      </a: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 الأولى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الأجنبية الثانية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الفلسفة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التاريخ والجغرافيا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الإسلامية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الرياضيات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البدنية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المحاسبة والرياضيات المالية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6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الاقتصاد العام والإحصاء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الاقتصاد والتنظيم الإداري للمقاولات</a:t>
                      </a:r>
                      <a:endParaRPr lang="fr-FR" sz="20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0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القانون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0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معلوميات</a:t>
                      </a: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 التدبير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0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-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المواظبة والسلوك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57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35</a:t>
                      </a:r>
                      <a:endParaRPr lang="fr-FR" sz="20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31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0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المجموع</a:t>
                      </a:r>
                      <a:endParaRPr lang="fr-FR" sz="20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21425" y="2604179"/>
            <a:ext cx="3825506" cy="2312979"/>
          </a:xfrm>
        </p:spPr>
        <p:txBody>
          <a:bodyPr>
            <a:noAutofit/>
          </a:bodyPr>
          <a:lstStyle/>
          <a:p>
            <a:pPr rtl="1"/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</a:t>
            </a:r>
            <a:b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شعبة العلوم الاقتصادية و التدبير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20" y="404562"/>
            <a:ext cx="2480011" cy="166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00828" y="6316247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3469379" y="2009352"/>
            <a:ext cx="3281854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1 باكالوريا</a:t>
            </a:r>
          </a:p>
        </p:txBody>
      </p:sp>
      <p:cxnSp>
        <p:nvCxnSpPr>
          <p:cNvPr id="44" name="Connecteur en arc 43"/>
          <p:cNvCxnSpPr>
            <a:endCxn id="42" idx="3"/>
          </p:cNvCxnSpPr>
          <p:nvPr/>
        </p:nvCxnSpPr>
        <p:spPr>
          <a:xfrm rot="10800000">
            <a:off x="6751234" y="2254490"/>
            <a:ext cx="2392767" cy="155836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/>
          <p:nvPr/>
        </p:nvCxnSpPr>
        <p:spPr>
          <a:xfrm rot="10800000" flipV="1">
            <a:off x="3728498" y="2321759"/>
            <a:ext cx="759243" cy="310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ous-titre 2"/>
          <p:cNvSpPr txBox="1">
            <a:spLocks/>
          </p:cNvSpPr>
          <p:nvPr/>
        </p:nvSpPr>
        <p:spPr>
          <a:xfrm>
            <a:off x="622715" y="2100932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السنة 2 باكالوريا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3635270" y="3604909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 التدبير</a:t>
            </a:r>
          </a:p>
        </p:txBody>
      </p:sp>
      <p:cxnSp>
        <p:nvCxnSpPr>
          <p:cNvPr id="28" name="Connecteur en arc 27"/>
          <p:cNvCxnSpPr/>
          <p:nvPr/>
        </p:nvCxnSpPr>
        <p:spPr>
          <a:xfrm rot="10800000">
            <a:off x="7142923" y="3834657"/>
            <a:ext cx="2001081" cy="1076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 rot="10800000">
            <a:off x="3619189" y="3522839"/>
            <a:ext cx="452760" cy="31181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us-titre 2"/>
          <p:cNvSpPr txBox="1">
            <a:spLocks/>
          </p:cNvSpPr>
          <p:nvPr/>
        </p:nvSpPr>
        <p:spPr>
          <a:xfrm>
            <a:off x="519306" y="3263854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العلوم الاقتصادية</a:t>
            </a:r>
          </a:p>
        </p:txBody>
      </p:sp>
      <p:cxnSp>
        <p:nvCxnSpPr>
          <p:cNvPr id="31" name="Connecteur en arc 30"/>
          <p:cNvCxnSpPr/>
          <p:nvPr/>
        </p:nvCxnSpPr>
        <p:spPr>
          <a:xfrm rot="10800000" flipV="1">
            <a:off x="3619189" y="3942289"/>
            <a:ext cx="452760" cy="27688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ous-titre 2"/>
          <p:cNvSpPr txBox="1">
            <a:spLocks/>
          </p:cNvSpPr>
          <p:nvPr/>
        </p:nvSpPr>
        <p:spPr>
          <a:xfrm>
            <a:off x="459318" y="3920730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التدبير </a:t>
            </a:r>
            <a:r>
              <a:rPr lang="ar-MA" sz="36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المحاسباتي</a:t>
            </a:r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3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2" grpId="0"/>
      <p:bldP spid="47" grpId="0"/>
      <p:bldP spid="27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85714" y="2174671"/>
            <a:ext cx="4401695" cy="2556371"/>
          </a:xfrm>
          <a:prstGeom prst="ellipse">
            <a:avLst/>
          </a:prstGeom>
          <a:solidFill>
            <a:srgbClr val="CBD9D9"/>
          </a:solidFill>
          <a:ln>
            <a:solidFill>
              <a:srgbClr val="C7DDD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افاق شعبة العلوم الاقتصادية و التدبير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41327" y="108895"/>
            <a:ext cx="3343097" cy="576876"/>
          </a:xfrm>
        </p:spPr>
        <p:txBody>
          <a:bodyPr>
            <a:noAutofit/>
          </a:bodyPr>
          <a:lstStyle/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الوطني لعلوم الاثار و </a:t>
            </a:r>
            <a:r>
              <a:rPr lang="ar-MA" sz="32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الثرات</a:t>
            </a:r>
            <a:endParaRPr lang="f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algn="r" rtl="1"/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INSAP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flipV="1">
            <a:off x="7188178" y="1110234"/>
            <a:ext cx="1803980" cy="11196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539738" y="2684941"/>
            <a:ext cx="3307396" cy="927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الكليات ذات الولوج المفتوح</a:t>
            </a:r>
            <a:endParaRPr lang="f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العلوم و الآداب و القانون</a:t>
            </a:r>
            <a:endParaRPr lang="en-US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15" name="Connecteur en arc 14"/>
          <p:cNvCxnSpPr>
            <a:stCxn id="2" idx="6"/>
          </p:cNvCxnSpPr>
          <p:nvPr/>
        </p:nvCxnSpPr>
        <p:spPr>
          <a:xfrm flipV="1">
            <a:off x="8587409" y="3300409"/>
            <a:ext cx="665001" cy="15244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ous-titre 2"/>
          <p:cNvSpPr txBox="1">
            <a:spLocks/>
          </p:cNvSpPr>
          <p:nvPr/>
        </p:nvSpPr>
        <p:spPr>
          <a:xfrm>
            <a:off x="-611628" y="439907"/>
            <a:ext cx="3483006" cy="23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المدارس العليا للتكنولوجيا 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EST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3592760" y="1013962"/>
            <a:ext cx="1682621" cy="129310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229850" y="2554219"/>
            <a:ext cx="3132094" cy="389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العالي للتجارة وإدارة المقاولات 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ISCAE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>
            <a:endCxn id="49" idx="3"/>
          </p:cNvCxnSpPr>
          <p:nvPr/>
        </p:nvCxnSpPr>
        <p:spPr>
          <a:xfrm rot="10800000">
            <a:off x="3101439" y="3350603"/>
            <a:ext cx="1038392" cy="17089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9834499" y="5144493"/>
            <a:ext cx="2357501" cy="95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مؤسسات التكوين المهني 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OFPPT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6" name="Connecteur en arc 25"/>
          <p:cNvCxnSpPr/>
          <p:nvPr/>
        </p:nvCxnSpPr>
        <p:spPr>
          <a:xfrm>
            <a:off x="7871912" y="4543622"/>
            <a:ext cx="2012307" cy="7935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/>
          <p:cNvSpPr txBox="1">
            <a:spLocks/>
          </p:cNvSpPr>
          <p:nvPr/>
        </p:nvSpPr>
        <p:spPr>
          <a:xfrm>
            <a:off x="201940" y="5162382"/>
            <a:ext cx="4288664" cy="480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</a:t>
            </a:r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العالي الدولي للسياحة بطنجة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ISIT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3988984" y="4731041"/>
            <a:ext cx="1391477" cy="1126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24" y="586892"/>
            <a:ext cx="1009193" cy="69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59" y="426271"/>
            <a:ext cx="1282302" cy="641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77" y="2919020"/>
            <a:ext cx="1217462" cy="863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0" y="5556999"/>
            <a:ext cx="1293040" cy="76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674" y="5585955"/>
            <a:ext cx="919536" cy="69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28" y="2998906"/>
            <a:ext cx="1026397" cy="659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3" name="Sous-titre 2"/>
          <p:cNvSpPr txBox="1">
            <a:spLocks/>
          </p:cNvSpPr>
          <p:nvPr/>
        </p:nvSpPr>
        <p:spPr>
          <a:xfrm>
            <a:off x="3882887" y="-48438"/>
            <a:ext cx="3129213" cy="377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المدرسة الوطنية للتجارة والتسيير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ENCG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4" name="Connecteur en arc 33"/>
          <p:cNvCxnSpPr/>
          <p:nvPr/>
        </p:nvCxnSpPr>
        <p:spPr>
          <a:xfrm rot="16200000" flipV="1">
            <a:off x="5288239" y="1247637"/>
            <a:ext cx="1019259" cy="8348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9" y="290490"/>
            <a:ext cx="783571" cy="797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1" name="Sous-titre 2"/>
          <p:cNvSpPr txBox="1">
            <a:spLocks/>
          </p:cNvSpPr>
          <p:nvPr/>
        </p:nvSpPr>
        <p:spPr>
          <a:xfrm>
            <a:off x="91805" y="1298471"/>
            <a:ext cx="3483006" cy="35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الأقسام التحضيرية للمدارس العليا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CPGE 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2" name="Connecteur en arc 31"/>
          <p:cNvCxnSpPr/>
          <p:nvPr/>
        </p:nvCxnSpPr>
        <p:spPr>
          <a:xfrm rot="10800000">
            <a:off x="2428111" y="2272711"/>
            <a:ext cx="2023500" cy="57299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19" y="1712595"/>
            <a:ext cx="1247929" cy="737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7" name="Sous-titre 2"/>
          <p:cNvSpPr txBox="1">
            <a:spLocks/>
          </p:cNvSpPr>
          <p:nvPr/>
        </p:nvSpPr>
        <p:spPr>
          <a:xfrm>
            <a:off x="171898" y="3833308"/>
            <a:ext cx="3132094" cy="31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العالي للإعلام و الاتصال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ISIC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8" name="Connecteur en arc 37"/>
          <p:cNvCxnSpPr/>
          <p:nvPr/>
        </p:nvCxnSpPr>
        <p:spPr>
          <a:xfrm rot="10800000" flipV="1">
            <a:off x="3398467" y="3948958"/>
            <a:ext cx="830677" cy="59294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0" y="4183478"/>
            <a:ext cx="1067329" cy="606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0" name="Sous-titre 2"/>
          <p:cNvSpPr txBox="1">
            <a:spLocks/>
          </p:cNvSpPr>
          <p:nvPr/>
        </p:nvSpPr>
        <p:spPr>
          <a:xfrm>
            <a:off x="7659078" y="5521691"/>
            <a:ext cx="2357501" cy="93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شهادة التقني العالي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BTS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1" name="Connecteur en arc 40"/>
          <p:cNvCxnSpPr/>
          <p:nvPr/>
        </p:nvCxnSpPr>
        <p:spPr>
          <a:xfrm rot="16200000" flipH="1">
            <a:off x="6929945" y="4935518"/>
            <a:ext cx="1037087" cy="5206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09" y="5957871"/>
            <a:ext cx="885982" cy="70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3" name="Sous-titre 2"/>
          <p:cNvSpPr txBox="1">
            <a:spLocks/>
          </p:cNvSpPr>
          <p:nvPr/>
        </p:nvSpPr>
        <p:spPr>
          <a:xfrm>
            <a:off x="4046671" y="5663174"/>
            <a:ext cx="3725307" cy="881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المدرسة الوطنية للهندسة المعمارية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ENA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44" name="Connecteur en arc 43"/>
          <p:cNvCxnSpPr>
            <a:stCxn id="2" idx="4"/>
            <a:endCxn id="43" idx="0"/>
          </p:cNvCxnSpPr>
          <p:nvPr/>
        </p:nvCxnSpPr>
        <p:spPr>
          <a:xfrm rot="5400000">
            <a:off x="5681878" y="4958490"/>
            <a:ext cx="932132" cy="47723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5" y="6066855"/>
            <a:ext cx="1223724" cy="748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51" name="Sous-titre 2"/>
          <p:cNvSpPr txBox="1">
            <a:spLocks/>
          </p:cNvSpPr>
          <p:nvPr/>
        </p:nvSpPr>
        <p:spPr>
          <a:xfrm>
            <a:off x="9073681" y="3866929"/>
            <a:ext cx="3307396" cy="730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الوطني للعمل الاجتماعي </a:t>
            </a:r>
            <a:r>
              <a:rPr lang="f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INAS</a:t>
            </a:r>
            <a:endParaRPr lang="ar-MA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52" name="Connecteur en arc 51"/>
          <p:cNvCxnSpPr/>
          <p:nvPr/>
        </p:nvCxnSpPr>
        <p:spPr>
          <a:xfrm>
            <a:off x="8510414" y="4020541"/>
            <a:ext cx="771541" cy="22160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91" y="4272361"/>
            <a:ext cx="1052513" cy="58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60" name="Sous-titre 2"/>
          <p:cNvSpPr txBox="1">
            <a:spLocks/>
          </p:cNvSpPr>
          <p:nvPr/>
        </p:nvSpPr>
        <p:spPr>
          <a:xfrm>
            <a:off x="8311787" y="1444558"/>
            <a:ext cx="3992289" cy="493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المعهد الملكي لتكوين اطر الشبيبة</a:t>
            </a:r>
            <a:r>
              <a:rPr lang="f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IRFC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1" name="Connecteur en arc 60"/>
          <p:cNvCxnSpPr/>
          <p:nvPr/>
        </p:nvCxnSpPr>
        <p:spPr>
          <a:xfrm flipV="1">
            <a:off x="8126569" y="2280038"/>
            <a:ext cx="813218" cy="41423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Image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34" y="1823676"/>
            <a:ext cx="1143771" cy="70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63" name="Sous-titre 2"/>
          <p:cNvSpPr txBox="1">
            <a:spLocks/>
          </p:cNvSpPr>
          <p:nvPr/>
        </p:nvSpPr>
        <p:spPr>
          <a:xfrm>
            <a:off x="5961630" y="321891"/>
            <a:ext cx="2782957" cy="429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مدارس التكوين العسكري</a:t>
            </a:r>
          </a:p>
        </p:txBody>
      </p:sp>
      <p:cxnSp>
        <p:nvCxnSpPr>
          <p:cNvPr id="64" name="Connecteur en arc 63"/>
          <p:cNvCxnSpPr/>
          <p:nvPr/>
        </p:nvCxnSpPr>
        <p:spPr>
          <a:xfrm flipV="1">
            <a:off x="6525567" y="1735063"/>
            <a:ext cx="580963" cy="34324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90" y="786266"/>
            <a:ext cx="1111279" cy="76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0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6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1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6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1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6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1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6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1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6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1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6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14" grpId="0"/>
      <p:bldP spid="18" grpId="0"/>
      <p:bldP spid="22" grpId="0"/>
      <p:bldP spid="25" grpId="0"/>
      <p:bldP spid="29" grpId="0"/>
      <p:bldP spid="33" grpId="0" build="p"/>
      <p:bldP spid="31" grpId="0"/>
      <p:bldP spid="37" grpId="0"/>
      <p:bldP spid="40" grpId="0"/>
      <p:bldP spid="43" grpId="0"/>
      <p:bldP spid="51" grpId="0"/>
      <p:bldP spid="60" grpId="0" build="p"/>
      <p:bldP spid="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9012" y="2643868"/>
            <a:ext cx="8644676" cy="1234997"/>
          </a:xfrm>
        </p:spPr>
        <p:txBody>
          <a:bodyPr>
            <a:noAutofit/>
          </a:bodyPr>
          <a:lstStyle/>
          <a:p>
            <a:pPr rtl="1"/>
            <a:r>
              <a:rPr lang="ar-MA" sz="9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المسالك الدولية للبكالوريا المغربية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75" y="1355293"/>
            <a:ext cx="2398125" cy="38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25"/>
            <a:ext cx="1823105" cy="409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9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66494" y="2681748"/>
            <a:ext cx="3825506" cy="2525728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قبل اختيار مسلك من هذه المسالك والتعبير عن الرغبة النهائية في التوجيه لا بد من طرح التساؤلات التالية :</a:t>
            </a:r>
            <a:endParaRPr lang="en-US" sz="4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575" y="518260"/>
            <a:ext cx="6374294" cy="846412"/>
          </a:xfrm>
        </p:spPr>
        <p:txBody>
          <a:bodyPr>
            <a:noAutofit/>
          </a:bodyPr>
          <a:lstStyle/>
          <a:p>
            <a:pPr rtl="1"/>
            <a:r>
              <a:rPr lang="ar-MA" sz="44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المسالك الدراسية والتكوينية المتاحة ؟</a:t>
            </a:r>
            <a:endParaRPr lang="en-US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7" y="199190"/>
            <a:ext cx="323339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916158" y="1296015"/>
            <a:ext cx="2978935" cy="200964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5967680" y="2972277"/>
            <a:ext cx="2420942" cy="108289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37545" y="1555070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آفاق هذه المسالك بعد البكالوريا ؟</a:t>
            </a:r>
            <a:endParaRPr lang="ar-MA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1064461" y="2448551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ما هي المؤهلات المطلوبة لكل منها ؟</a:t>
            </a:r>
            <a:endParaRPr lang="en-US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268276" y="1976989"/>
            <a:ext cx="2142171" cy="19167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/>
          <p:nvPr/>
        </p:nvCxnSpPr>
        <p:spPr>
          <a:xfrm rot="10800000">
            <a:off x="5848500" y="4012195"/>
            <a:ext cx="2540123" cy="2135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91082" y="5613033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مسطرة وفترة الترشيح ؟</a:t>
            </a:r>
          </a:p>
        </p:txBody>
      </p:sp>
      <p:cxnSp>
        <p:nvCxnSpPr>
          <p:cNvPr id="16" name="Connecteur en arc 15"/>
          <p:cNvCxnSpPr/>
          <p:nvPr/>
        </p:nvCxnSpPr>
        <p:spPr>
          <a:xfrm rot="10800000" flipV="1">
            <a:off x="5802010" y="4428230"/>
            <a:ext cx="2564482" cy="33991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ous-titre 2"/>
          <p:cNvSpPr txBox="1">
            <a:spLocks/>
          </p:cNvSpPr>
          <p:nvPr/>
        </p:nvSpPr>
        <p:spPr>
          <a:xfrm>
            <a:off x="209202" y="3706912"/>
            <a:ext cx="584421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ما هي المؤهلات و </a:t>
            </a:r>
            <a:r>
              <a:rPr lang="ar-MA" sz="44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الميولات</a:t>
            </a:r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التي اتوفر عليها ؟</a:t>
            </a:r>
            <a:endParaRPr lang="en-US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5552662" y="4685782"/>
            <a:ext cx="2813831" cy="11138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428142" y="4383753"/>
            <a:ext cx="5373865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هل تسمح قدراتي بمتابعة الدراسة في المسلك المرغوب فيه ؟</a:t>
            </a:r>
          </a:p>
          <a:p>
            <a:pPr rtl="1"/>
            <a:endParaRPr lang="ar-MA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4" grpId="0" build="p"/>
      <p:bldP spid="17" grpId="0" build="p"/>
      <p:bldP spid="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3551583"/>
            <a:ext cx="4186275" cy="1669306"/>
          </a:xfrm>
        </p:spPr>
        <p:txBody>
          <a:bodyPr>
            <a:noAutofit/>
          </a:bodyPr>
          <a:lstStyle/>
          <a:p>
            <a:pPr rtl="1"/>
            <a:r>
              <a:rPr lang="ar-M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 الجذع المشترك الادبي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95" y="1689118"/>
            <a:ext cx="2527324" cy="1651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7487479" y="4002054"/>
            <a:ext cx="1603515" cy="38441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5192044" y="3364333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الدولية للبكالوريا المغربية</a:t>
            </a:r>
            <a:endParaRPr lang="ar-M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476613" y="2561490"/>
            <a:ext cx="3412707" cy="2058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الآداب و العلوم الانسانية</a:t>
            </a:r>
          </a:p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خيارات فرنسية او انجليزية او اسبانية</a:t>
            </a:r>
          </a:p>
        </p:txBody>
      </p:sp>
      <p:cxnSp>
        <p:nvCxnSpPr>
          <p:cNvPr id="21" name="Connecteur en arc 20"/>
          <p:cNvCxnSpPr>
            <a:stCxn id="16" idx="1"/>
            <a:endCxn id="40" idx="3"/>
          </p:cNvCxnSpPr>
          <p:nvPr/>
        </p:nvCxnSpPr>
        <p:spPr>
          <a:xfrm rot="10800000">
            <a:off x="3889320" y="3590711"/>
            <a:ext cx="1302724" cy="38224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06" y="2561490"/>
            <a:ext cx="740365" cy="74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15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18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4" y="2609853"/>
            <a:ext cx="716129" cy="716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60" y="2609853"/>
            <a:ext cx="730918" cy="73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5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التنصيص في وثيقة شهادة البكالوريا على المسلك والخيار ( مسلك دولي- خيار فرنسية أو إنجليزية أو إسبانية ) إضافة إلى شعب ومسالك البكالوريا المغربية. </a:t>
            </a:r>
            <a:endParaRPr lang="ar-MA" sz="32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700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التدرج في تدريس المواد العلمية بلغة خيار إنجليزية او إسبانية ابتداء من الجذع المشترك , على أن تدرس كليا بهذه اللغة في نهاية </a:t>
            </a:r>
            <a:r>
              <a:rPr lang="ar-MA" sz="3200" b="1" dirty="0" err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الأسدس</a:t>
            </a:r>
            <a:r>
              <a:rPr lang="ar-MA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الثاني للسنة الثانية من سلك البكالوريا.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 flip="none" rotWithShape="1">
            <a:gsLst>
              <a:gs pos="49000">
                <a:srgbClr val="99CCFF"/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تدريس مجموع المواد العلمية باللغة الفرنسية 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2051176" y="1093195"/>
            <a:ext cx="9446592" cy="776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خصوصيات المسالك الدولية للباكالوريا المغربية</a:t>
            </a:r>
            <a:endParaRPr lang="en-US" sz="4000" b="1" dirty="0">
              <a:solidFill>
                <a:srgbClr val="FF000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38" y="630786"/>
            <a:ext cx="2170128" cy="120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8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7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0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اختبارات موحدة مترجمة إلى لغة الخيار بالنسبة للمواد المدرسة </a:t>
            </a:r>
            <a:endParaRPr lang="ar-MA" sz="40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3" name="Sous-titre 2"/>
          <p:cNvSpPr txBox="1">
            <a:spLocks/>
          </p:cNvSpPr>
          <p:nvPr/>
        </p:nvSpPr>
        <p:spPr>
          <a:xfrm>
            <a:off x="766070" y="1505155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الامتحانات الموحدة</a:t>
            </a:r>
            <a:endParaRPr lang="ar-MA" sz="48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60 % للفروض الكتابية المحروسة و 25%  للفروض الشفهية ونسبة 15%  لباقي أساليب المراقبة المستمرة</a:t>
            </a:r>
            <a:endParaRPr lang="ar-MA" sz="32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4744986" y="1391584"/>
            <a:ext cx="3437804" cy="110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حساب المعدل العام للمراقبة المستمرة</a:t>
            </a:r>
            <a:endParaRPr lang="ar-MA" sz="36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6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إدراج مكون خاص ب ″ المهارات الشفهية ″ ضمن الفروض المحروسة للمراقبة المستمرة</a:t>
            </a:r>
            <a:endParaRPr lang="ar-MA" sz="36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8876399" y="1354336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المراقبة المستمرة</a:t>
            </a:r>
            <a:endParaRPr lang="ar-MA" sz="6000" b="1" dirty="0">
              <a:solidFill>
                <a:prstClr val="black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849219" y="391161"/>
            <a:ext cx="9071038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خصوصيات المسالك الدولية للباكالوريا المغربية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554549"/>
            <a:ext cx="1661783" cy="64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6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0514" y="78530"/>
            <a:ext cx="9899982" cy="1529603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ولوج السنة أولى باكالوريا من المسالك الدولية</a:t>
            </a:r>
            <a:br>
              <a:rPr lang="f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48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في وجه الناجحين الموجهين من: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7" y="259419"/>
            <a:ext cx="2096296" cy="75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>
            <a:off x="6714500" y="1573085"/>
            <a:ext cx="2654787" cy="75929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/>
          <p:cNvSpPr txBox="1">
            <a:spLocks/>
          </p:cNvSpPr>
          <p:nvPr/>
        </p:nvSpPr>
        <p:spPr>
          <a:xfrm>
            <a:off x="6900505" y="2678618"/>
            <a:ext cx="5215049" cy="155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من جذوع المسالك الدولية حيث يعتمد </a:t>
            </a:r>
            <a:r>
              <a:rPr lang="ar-MA" sz="44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المعدل العام للمواد المؤهلة </a:t>
            </a:r>
          </a:p>
        </p:txBody>
      </p:sp>
      <p:cxnSp>
        <p:nvCxnSpPr>
          <p:cNvPr id="32" name="Connecteur en arc 31"/>
          <p:cNvCxnSpPr/>
          <p:nvPr/>
        </p:nvCxnSpPr>
        <p:spPr>
          <a:xfrm rot="10800000" flipV="1">
            <a:off x="3578088" y="1624956"/>
            <a:ext cx="2507107" cy="89372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ous-titre 2"/>
          <p:cNvSpPr txBox="1">
            <a:spLocks/>
          </p:cNvSpPr>
          <p:nvPr/>
        </p:nvSpPr>
        <p:spPr>
          <a:xfrm>
            <a:off x="0" y="2391892"/>
            <a:ext cx="6202017" cy="2953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من الجذوع العادية : الادبي / التعليم الأصيل حيث يعتمد </a:t>
            </a:r>
            <a:r>
              <a:rPr lang="ar-MA" sz="44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المعدل العام للمواد المؤهلة بنسبة %50 </a:t>
            </a:r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 50</a:t>
            </a:r>
            <a:r>
              <a:rPr lang="ar-MA" sz="4400" b="1" dirty="0">
                <a:solidFill>
                  <a:srgbClr val="00B0F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% المتبقية تخصص لنقطة لغة الخيار 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6612835" y="3889691"/>
            <a:ext cx="2895202" cy="145564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/>
          <p:nvPr/>
        </p:nvCxnSpPr>
        <p:spPr>
          <a:xfrm>
            <a:off x="3353213" y="4235511"/>
            <a:ext cx="2731982" cy="110982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ous-titre 2"/>
          <p:cNvSpPr txBox="1">
            <a:spLocks/>
          </p:cNvSpPr>
          <p:nvPr/>
        </p:nvSpPr>
        <p:spPr>
          <a:xfrm>
            <a:off x="1398104" y="5345335"/>
            <a:ext cx="9607826" cy="138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 للمسالك الدولية الادبية :</a:t>
            </a:r>
          </a:p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اللغة العربية  و الاجتماعيات و الفلسفة</a:t>
            </a:r>
          </a:p>
        </p:txBody>
      </p:sp>
    </p:spTree>
    <p:extLst>
      <p:ext uri="{BB962C8B-B14F-4D97-AF65-F5344CB8AC3E}">
        <p14:creationId xmlns:p14="http://schemas.microsoft.com/office/powerpoint/2010/main" val="8121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33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5359" y="3233530"/>
            <a:ext cx="4186275" cy="198735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التوجيه و</a:t>
            </a:r>
            <a:b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إعادة التوجيه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68" y="288242"/>
            <a:ext cx="2949598" cy="287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>
            <a:off x="8165359" y="2875722"/>
            <a:ext cx="1224810" cy="93221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6263028" y="2173300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7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التوجيه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-172279" y="871277"/>
            <a:ext cx="5660687" cy="154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 + بطاقة الترشيح خاصة بالمسالك الدولية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+ الانتقاء الأولي للتلاميذ المترشحين من طرف لجن خاصة</a:t>
            </a:r>
          </a:p>
        </p:txBody>
      </p:sp>
      <p:sp>
        <p:nvSpPr>
          <p:cNvPr id="47" name="Sous-titre 2"/>
          <p:cNvSpPr txBox="1">
            <a:spLocks/>
          </p:cNvSpPr>
          <p:nvPr/>
        </p:nvSpPr>
        <p:spPr>
          <a:xfrm>
            <a:off x="212035" y="3838994"/>
            <a:ext cx="4313560" cy="2175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طلب إعادة التوجيه  إلى الشعب والمسالك العادية عند متم الجذع المشترك أو السنة الأولى من سلك البكالوريا وذلك وفق مسطرة إعادة التوجيه الجاري بها العمل</a:t>
            </a:r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1" name="Connecteur en arc 20"/>
          <p:cNvCxnSpPr/>
          <p:nvPr/>
        </p:nvCxnSpPr>
        <p:spPr>
          <a:xfrm rot="10800000">
            <a:off x="5257687" y="1499924"/>
            <a:ext cx="1381653" cy="116036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0800000" flipV="1">
            <a:off x="4306959" y="4823791"/>
            <a:ext cx="1929198" cy="51683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/>
          <p:cNvSpPr txBox="1">
            <a:spLocks/>
          </p:cNvSpPr>
          <p:nvPr/>
        </p:nvSpPr>
        <p:spPr>
          <a:xfrm>
            <a:off x="6069496" y="4316895"/>
            <a:ext cx="252480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إعادة التوجيه</a:t>
            </a:r>
          </a:p>
        </p:txBody>
      </p:sp>
      <p:cxnSp>
        <p:nvCxnSpPr>
          <p:cNvPr id="17" name="Connecteur en arc 16"/>
          <p:cNvCxnSpPr/>
          <p:nvPr/>
        </p:nvCxnSpPr>
        <p:spPr>
          <a:xfrm rot="10800000" flipV="1">
            <a:off x="8428384" y="3995529"/>
            <a:ext cx="961787" cy="64273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4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0" grpId="0"/>
      <p:bldP spid="47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818886" y="2245675"/>
            <a:ext cx="1276183" cy="33067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الحصص </a:t>
            </a:r>
          </a:p>
          <a:p>
            <a:pPr algn="r"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المواد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150639" y="26701"/>
            <a:ext cx="10041361" cy="683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36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الأولى من سلك البكالوريا خيارات فرنسية/اسبانية/ انجليزية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478232" y="465801"/>
            <a:ext cx="4516338" cy="837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الأولى من سلك البكالوريا خيار فرنسية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437" y="221878"/>
            <a:ext cx="5274365" cy="837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الأولى من سلك البكالوريا خيار انجليزية او اسبانية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47314"/>
              </p:ext>
            </p:extLst>
          </p:nvPr>
        </p:nvGraphicFramePr>
        <p:xfrm>
          <a:off x="5950226" y="1059092"/>
          <a:ext cx="4755104" cy="5066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33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/>
                        <a:t>السنة الأولى –آداب وعلوم</a:t>
                      </a:r>
                      <a:r>
                        <a:rPr lang="ar-MA" sz="1400" b="1" baseline="0" dirty="0"/>
                        <a:t> </a:t>
                      </a:r>
                      <a:r>
                        <a:rPr lang="ar-MA" sz="1400" b="1" dirty="0"/>
                        <a:t>إنسانية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baseline="0" dirty="0"/>
                        <a:t>المواد                    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5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400" b="1" dirty="0"/>
                        <a:t>اللغة</a:t>
                      </a:r>
                      <a:r>
                        <a:rPr lang="ar-MA" sz="1400" b="1" baseline="0" dirty="0"/>
                        <a:t> العربية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>
                          <a:solidFill>
                            <a:srgbClr val="FF0000"/>
                          </a:solidFill>
                        </a:rPr>
                        <a:t>اللغة</a:t>
                      </a:r>
                      <a:r>
                        <a:rPr lang="ar-MA" sz="1400" b="1" baseline="0" dirty="0">
                          <a:solidFill>
                            <a:srgbClr val="FF0000"/>
                          </a:solidFill>
                        </a:rPr>
                        <a:t> والآداب الفرنسي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>
                          <a:solidFill>
                            <a:srgbClr val="FF0000"/>
                          </a:solidFill>
                        </a:rPr>
                        <a:t>تقنيات التعبير والتواصل</a:t>
                      </a:r>
                      <a:r>
                        <a:rPr lang="ar-MA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baseline="0" dirty="0">
                          <a:solidFill>
                            <a:srgbClr val="FF0000"/>
                          </a:solidFill>
                        </a:rPr>
                        <a:t>TEC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4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/>
                        <a:t>اللغة الأجنبية</a:t>
                      </a:r>
                      <a:r>
                        <a:rPr lang="ar-MA" sz="1400" b="1" baseline="0" dirty="0"/>
                        <a:t> الثانية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>
                          <a:solidFill>
                            <a:srgbClr val="FF0000"/>
                          </a:solidFill>
                        </a:rPr>
                        <a:t>الفلسفة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>
                          <a:solidFill>
                            <a:srgbClr val="FF0000"/>
                          </a:solidFill>
                        </a:rPr>
                        <a:t>الرياضيات(باللغة الأجنبية</a:t>
                      </a:r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>
                          <a:solidFill>
                            <a:srgbClr val="FF0000"/>
                          </a:solidFill>
                        </a:rPr>
                        <a:t>علوم الحياة والأرض(</a:t>
                      </a:r>
                      <a:r>
                        <a:rPr lang="ar-MA" sz="1400" b="1" baseline="0" dirty="0">
                          <a:solidFill>
                            <a:srgbClr val="FF0000"/>
                          </a:solidFill>
                        </a:rPr>
                        <a:t> باللغة الأجنبية)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--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 err="1"/>
                        <a:t>المعلوميات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>
                          <a:solidFill>
                            <a:srgbClr val="FF0000"/>
                          </a:solidFill>
                        </a:rPr>
                        <a:t>التاريخ والجغرافيا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400" b="1" dirty="0"/>
                        <a:t>التربية الإسلامية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التربية البدنية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2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الثقافة الفنية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598"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32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MA" sz="1800" b="1" dirty="0"/>
                        <a:t>المجموع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54887"/>
              </p:ext>
            </p:extLst>
          </p:nvPr>
        </p:nvGraphicFramePr>
        <p:xfrm>
          <a:off x="230431" y="848964"/>
          <a:ext cx="4911413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1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452"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chemeClr val="tx1"/>
                          </a:solidFill>
                        </a:rPr>
                        <a:t>السنة الأولى آداب</a:t>
                      </a:r>
                      <a:r>
                        <a:rPr lang="ar-MA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1600" b="1" dirty="0">
                          <a:solidFill>
                            <a:schemeClr val="tx1"/>
                          </a:solidFill>
                        </a:rPr>
                        <a:t>وعلوم إنسانية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chemeClr val="tx1"/>
                          </a:solidFill>
                        </a:rPr>
                        <a:t>المستويات</a:t>
                      </a:r>
                      <a:r>
                        <a:rPr lang="ar-MA" sz="1600" b="1" baseline="0" dirty="0">
                          <a:solidFill>
                            <a:schemeClr val="tx1"/>
                          </a:solidFill>
                        </a:rPr>
                        <a:t> والحصص بالساعات</a:t>
                      </a:r>
                      <a:br>
                        <a:rPr lang="ar-MA" sz="16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ar-MA" sz="1600" b="1" baseline="0" dirty="0">
                          <a:solidFill>
                            <a:schemeClr val="tx1"/>
                          </a:solidFill>
                        </a:rPr>
                        <a:t>المواد                    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5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600" b="1" dirty="0"/>
                        <a:t>اللغة</a:t>
                      </a:r>
                      <a:r>
                        <a:rPr lang="ar-MA" sz="1600" b="1" baseline="0" dirty="0"/>
                        <a:t> العربية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rgbClr val="FF0000"/>
                          </a:solidFill>
                        </a:rPr>
                        <a:t>اللغة الأجنبية الأولى (الفرنسية)ا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rgbClr val="FF0000"/>
                          </a:solidFill>
                        </a:rPr>
                        <a:t>اللغة الإنجليزية</a:t>
                      </a:r>
                      <a:r>
                        <a:rPr lang="ar-MA" sz="1600" b="1" baseline="0" dirty="0">
                          <a:solidFill>
                            <a:srgbClr val="FF0000"/>
                          </a:solidFill>
                        </a:rPr>
                        <a:t> أو الإسبانية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2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/>
                        <a:t>الفلسفة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rgbClr val="FF0000"/>
                          </a:solidFill>
                        </a:rPr>
                        <a:t>الرياضيات (باللغة الأجنبية</a:t>
                      </a:r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rgbClr val="FF0000"/>
                          </a:solidFill>
                        </a:rPr>
                        <a:t>علوم الحياة والأرض(باللغة الأجنبية</a:t>
                      </a:r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 err="1">
                          <a:solidFill>
                            <a:schemeClr val="tx1"/>
                          </a:solidFill>
                        </a:rPr>
                        <a:t>المعلوميات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>
                          <a:solidFill>
                            <a:srgbClr val="FF0000"/>
                          </a:solidFill>
                        </a:rPr>
                        <a:t>التاريخ والجغرافيا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2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/>
                        <a:t>التربية الإسلامية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2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/>
                        <a:t>التربية البدنية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2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1600" b="1" dirty="0"/>
                        <a:t>الثقافة الفنية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33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MA" sz="2000" b="1" dirty="0"/>
                        <a:t>المجموع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2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8261" y="2759565"/>
            <a:ext cx="8644676" cy="2407874"/>
          </a:xfrm>
        </p:spPr>
        <p:txBody>
          <a:bodyPr>
            <a:noAutofit/>
          </a:bodyPr>
          <a:lstStyle/>
          <a:p>
            <a:pPr rtl="1"/>
            <a:r>
              <a:rPr lang="ar-MA" sz="16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الباكالوريا المهنية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875" y="1355293"/>
            <a:ext cx="2398125" cy="38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25"/>
            <a:ext cx="1823105" cy="409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05" y="2631370"/>
            <a:ext cx="1310901" cy="2066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3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6822" y="223028"/>
            <a:ext cx="8163376" cy="1273325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الجذع المشترك الادبي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98" y="330640"/>
            <a:ext cx="2050246" cy="1339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5400000">
            <a:off x="5797089" y="1478355"/>
            <a:ext cx="703843" cy="13252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2464905" y="1791804"/>
            <a:ext cx="7037726" cy="1618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أولى من سلك الباكالوريا المهنية </a:t>
            </a:r>
          </a:p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في إطار : </a:t>
            </a:r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عملية إعادة التوجيه 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5400000">
            <a:off x="5872374" y="3536676"/>
            <a:ext cx="1123117" cy="56984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96" y="1684919"/>
            <a:ext cx="137010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4321618" y="4614826"/>
            <a:ext cx="4326027" cy="925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الخدماتية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12" y="4456795"/>
            <a:ext cx="1051830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39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2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/>
          <p:cNvSpPr txBox="1">
            <a:spLocks/>
          </p:cNvSpPr>
          <p:nvPr/>
        </p:nvSpPr>
        <p:spPr>
          <a:xfrm>
            <a:off x="8945218" y="3179994"/>
            <a:ext cx="3410688" cy="1618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الهندسة البيداغوجية لمسالك البكالوريا المهنية</a:t>
            </a: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2411896" y="226720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تعليم عام يتابعه التلاميذ في الفصول الدراسية (المواد العلمية والأدبية)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6679096" y="1497496"/>
            <a:ext cx="3220279" cy="197457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62" y="1979872"/>
            <a:ext cx="1370101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2" y="212659"/>
            <a:ext cx="132892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409733" y="1859672"/>
            <a:ext cx="6075466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دروس وأشغال تطبيقية ( المواد التخصصية حسب طبيعة للمسلك المهني) يتم إنجازها في مراكز التكوين المهني، </a:t>
            </a:r>
          </a:p>
        </p:txBody>
      </p:sp>
      <p:cxnSp>
        <p:nvCxnSpPr>
          <p:cNvPr id="27" name="Connecteur en arc 26"/>
          <p:cNvCxnSpPr/>
          <p:nvPr/>
        </p:nvCxnSpPr>
        <p:spPr>
          <a:xfrm rot="16200000" flipV="1">
            <a:off x="7258069" y="2553546"/>
            <a:ext cx="1763022" cy="161128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8" y="1924415"/>
            <a:ext cx="1370101" cy="99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807424" y="3314047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تداريب مهنية يستفيد منها التلاميذ داخل المقاولات</a:t>
            </a:r>
            <a:endParaRPr lang="ar-MA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>
            <a:off x="6879975" y="3637722"/>
            <a:ext cx="2396551" cy="80175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" y="3232244"/>
            <a:ext cx="1770185" cy="105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Sous-titre 2"/>
          <p:cNvSpPr txBox="1">
            <a:spLocks/>
          </p:cNvSpPr>
          <p:nvPr/>
        </p:nvSpPr>
        <p:spPr>
          <a:xfrm>
            <a:off x="1561239" y="5079569"/>
            <a:ext cx="6191282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تدريس المواد المهنية والمواد العلمية (الرياضيات، علوم الحياة والأرض) باللغة الفرنسية.</a:t>
            </a:r>
          </a:p>
        </p:txBody>
      </p:sp>
      <p:cxnSp>
        <p:nvCxnSpPr>
          <p:cNvPr id="39" name="Connecteur en arc 38"/>
          <p:cNvCxnSpPr/>
          <p:nvPr/>
        </p:nvCxnSpPr>
        <p:spPr>
          <a:xfrm rot="10800000" flipV="1">
            <a:off x="7752521" y="4530926"/>
            <a:ext cx="1524002" cy="106859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5319968"/>
            <a:ext cx="130150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43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45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26" grpId="0"/>
      <p:bldP spid="29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/>
          <p:cNvSpPr txBox="1">
            <a:spLocks/>
          </p:cNvSpPr>
          <p:nvPr/>
        </p:nvSpPr>
        <p:spPr>
          <a:xfrm>
            <a:off x="8945218" y="3179994"/>
            <a:ext cx="3410688" cy="213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التعبير عن الرغبة في التوجيه او إعادة التوجيه إلى الباكالوريا المهنية</a:t>
            </a:r>
            <a:endParaRPr lang="ar-M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40" name="Sous-titre 2"/>
          <p:cNvSpPr txBox="1">
            <a:spLocks/>
          </p:cNvSpPr>
          <p:nvPr/>
        </p:nvSpPr>
        <p:spPr>
          <a:xfrm>
            <a:off x="1674670" y="346918"/>
            <a:ext cx="5340625" cy="170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يعبئ التلاميذ الراغبون بطاقة الترشيح إعادة التوجيه إلى أحد المسالك المهنية للسنة أولى من الباكالوريا المهنية</a:t>
            </a:r>
          </a:p>
        </p:txBody>
      </p:sp>
      <p:cxnSp>
        <p:nvCxnSpPr>
          <p:cNvPr id="21" name="Connecteur en arc 20"/>
          <p:cNvCxnSpPr/>
          <p:nvPr/>
        </p:nvCxnSpPr>
        <p:spPr>
          <a:xfrm rot="16200000" flipV="1">
            <a:off x="6679096" y="1497496"/>
            <a:ext cx="3220279" cy="197457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92" y="2148859"/>
            <a:ext cx="1443044" cy="1083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282089"/>
            <a:ext cx="1484244" cy="129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817996" y="2771139"/>
            <a:ext cx="5340625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شهادة طبية مسلمة من مصالح الصحة المدرسية تثبت قدرة المترشح على متابعة الدراسة بالجذع المشترك المهني المطلوب</a:t>
            </a:r>
            <a:endParaRPr lang="ar-MA" sz="4000" b="1" dirty="0" err="1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>
            <a:off x="6879975" y="3637722"/>
            <a:ext cx="2396551" cy="80175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2" y="2705798"/>
            <a:ext cx="1281478" cy="105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8" name="Sous-titre 2"/>
          <p:cNvSpPr txBox="1">
            <a:spLocks/>
          </p:cNvSpPr>
          <p:nvPr/>
        </p:nvSpPr>
        <p:spPr>
          <a:xfrm>
            <a:off x="1561239" y="5079569"/>
            <a:ext cx="6191282" cy="132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بيان نقط التلميذ مصادق عليها من طرف المؤسسة الأصلية</a:t>
            </a:r>
          </a:p>
        </p:txBody>
      </p:sp>
      <p:cxnSp>
        <p:nvCxnSpPr>
          <p:cNvPr id="39" name="Connecteur en arc 38"/>
          <p:cNvCxnSpPr/>
          <p:nvPr/>
        </p:nvCxnSpPr>
        <p:spPr>
          <a:xfrm rot="10800000" flipV="1">
            <a:off x="7752521" y="4530926"/>
            <a:ext cx="1524002" cy="106859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1" y="4816386"/>
            <a:ext cx="1528865" cy="1598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18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0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29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6928" y="-609"/>
            <a:ext cx="10068558" cy="1100311"/>
          </a:xfrm>
        </p:spPr>
        <p:txBody>
          <a:bodyPr>
            <a:noAutofit/>
          </a:bodyPr>
          <a:lstStyle/>
          <a:p>
            <a:pPr rtl="1"/>
            <a:r>
              <a:rPr lang="ar-M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الجذع المشترك الآداب و العلوم الانسانية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21546" y="3669209"/>
            <a:ext cx="3472211" cy="609721"/>
          </a:xfrm>
        </p:spPr>
        <p:txBody>
          <a:bodyPr>
            <a:noAutofit/>
          </a:bodyPr>
          <a:lstStyle/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باك (المسالك الدولية)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3" y="38023"/>
            <a:ext cx="1417334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>
            <a:off x="7678680" y="1004240"/>
            <a:ext cx="2392972" cy="33953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8402655" y="1341157"/>
            <a:ext cx="4254836" cy="604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باكالوريا (المسالك العادية)</a:t>
            </a:r>
          </a:p>
        </p:txBody>
      </p:sp>
      <p:cxnSp>
        <p:nvCxnSpPr>
          <p:cNvPr id="18" name="Connecteur en arc 17"/>
          <p:cNvCxnSpPr/>
          <p:nvPr/>
        </p:nvCxnSpPr>
        <p:spPr>
          <a:xfrm rot="16200000" flipH="1">
            <a:off x="5780125" y="1910599"/>
            <a:ext cx="2424679" cy="64560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/>
          <p:cNvSpPr txBox="1">
            <a:spLocks/>
          </p:cNvSpPr>
          <p:nvPr/>
        </p:nvSpPr>
        <p:spPr>
          <a:xfrm>
            <a:off x="1897408" y="3926983"/>
            <a:ext cx="3165105" cy="55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باك (المسالك المهنية)</a:t>
            </a:r>
          </a:p>
        </p:txBody>
      </p:sp>
      <p:cxnSp>
        <p:nvCxnSpPr>
          <p:cNvPr id="23" name="Connecteur en arc 22"/>
          <p:cNvCxnSpPr/>
          <p:nvPr/>
        </p:nvCxnSpPr>
        <p:spPr>
          <a:xfrm rot="10800000" flipV="1">
            <a:off x="3436747" y="1195659"/>
            <a:ext cx="2750409" cy="253272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ous-titre 2"/>
          <p:cNvSpPr txBox="1">
            <a:spLocks/>
          </p:cNvSpPr>
          <p:nvPr/>
        </p:nvSpPr>
        <p:spPr>
          <a:xfrm>
            <a:off x="-18943" y="2754228"/>
            <a:ext cx="2236764" cy="117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التكوين المهني</a:t>
            </a:r>
          </a:p>
        </p:txBody>
      </p:sp>
      <p:cxnSp>
        <p:nvCxnSpPr>
          <p:cNvPr id="31" name="Connecteur en arc 30"/>
          <p:cNvCxnSpPr/>
          <p:nvPr/>
        </p:nvCxnSpPr>
        <p:spPr>
          <a:xfrm rot="10800000" flipV="1">
            <a:off x="1002710" y="1083965"/>
            <a:ext cx="4868072" cy="1388986"/>
          </a:xfrm>
          <a:prstGeom prst="curvedConnector3">
            <a:avLst>
              <a:gd name="adj1" fmla="val 77514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10773478" y="1798451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/>
          <p:cNvSpPr txBox="1">
            <a:spLocks/>
          </p:cNvSpPr>
          <p:nvPr/>
        </p:nvSpPr>
        <p:spPr>
          <a:xfrm>
            <a:off x="9278799" y="2263952"/>
            <a:ext cx="2896888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الآداب و العلوم الانسانية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10830009" y="2850588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ous-titre 2"/>
          <p:cNvSpPr txBox="1">
            <a:spLocks/>
          </p:cNvSpPr>
          <p:nvPr/>
        </p:nvSpPr>
        <p:spPr>
          <a:xfrm>
            <a:off x="9176033" y="3261536"/>
            <a:ext cx="3102420" cy="42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اللغة العربية</a:t>
            </a: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10903284" y="3774428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ous-titre 2"/>
          <p:cNvSpPr txBox="1">
            <a:spLocks/>
          </p:cNvSpPr>
          <p:nvPr/>
        </p:nvSpPr>
        <p:spPr>
          <a:xfrm>
            <a:off x="8631842" y="4357932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 التدبير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 flipH="1">
            <a:off x="7433915" y="4662953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ous-titre 2"/>
          <p:cNvSpPr txBox="1">
            <a:spLocks/>
          </p:cNvSpPr>
          <p:nvPr/>
        </p:nvSpPr>
        <p:spPr>
          <a:xfrm>
            <a:off x="5736774" y="5390924"/>
            <a:ext cx="3156983" cy="1002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الآداب و العلوم الانسانية</a:t>
            </a:r>
          </a:p>
          <a:p>
            <a:pPr rtl="1"/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خيارات فرنسية او انجليزية او اسبانية</a:t>
            </a: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3229337" y="4595957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ous-titre 2"/>
          <p:cNvSpPr txBox="1">
            <a:spLocks/>
          </p:cNvSpPr>
          <p:nvPr/>
        </p:nvSpPr>
        <p:spPr>
          <a:xfrm>
            <a:off x="1825022" y="5185866"/>
            <a:ext cx="2779580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الخدماتية</a:t>
            </a:r>
          </a:p>
        </p:txBody>
      </p:sp>
      <p:cxnSp>
        <p:nvCxnSpPr>
          <p:cNvPr id="67" name="Connecteur droit avec flèche 66"/>
          <p:cNvCxnSpPr/>
          <p:nvPr/>
        </p:nvCxnSpPr>
        <p:spPr>
          <a:xfrm flipH="1">
            <a:off x="1238466" y="3173566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171751" y="3777697"/>
            <a:ext cx="2316255" cy="8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التأهيل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 flipH="1">
            <a:off x="10923920" y="4759313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ous-titre 2"/>
          <p:cNvSpPr txBox="1">
            <a:spLocks/>
          </p:cNvSpPr>
          <p:nvPr/>
        </p:nvSpPr>
        <p:spPr>
          <a:xfrm>
            <a:off x="8890952" y="5276609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</p:spTree>
    <p:extLst>
      <p:ext uri="{BB962C8B-B14F-4D97-AF65-F5344CB8AC3E}">
        <p14:creationId xmlns:p14="http://schemas.microsoft.com/office/powerpoint/2010/main" val="13434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  <p:bldP spid="22" grpId="0"/>
      <p:bldP spid="30" grpId="0"/>
      <p:bldP spid="40" grpId="0"/>
      <p:bldP spid="44" grpId="0"/>
      <p:bldP spid="49" grpId="0"/>
      <p:bldP spid="51" grpId="0"/>
      <p:bldP spid="59" grpId="0"/>
      <p:bldP spid="68" grpId="0"/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0450" y="614620"/>
            <a:ext cx="10184687" cy="1218835"/>
          </a:xfrm>
        </p:spPr>
        <p:txBody>
          <a:bodyPr>
            <a:noAutofit/>
          </a:bodyPr>
          <a:lstStyle/>
          <a:p>
            <a:pPr rtl="1"/>
            <a:r>
              <a:rPr lang="ar-MA" sz="4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يعتمد التوجيه و الانتقاء إلى الباكالوريا المهنية على معادلة خاصة للانتقاء تعتمد على المواد التالية :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27" y="2510242"/>
            <a:ext cx="868597" cy="894656"/>
          </a:xfrm>
          <a:prstGeom prst="rect">
            <a:avLst/>
          </a:prstGeom>
        </p:spPr>
      </p:pic>
      <p:cxnSp>
        <p:nvCxnSpPr>
          <p:cNvPr id="48" name="Connecteur en arc 47"/>
          <p:cNvCxnSpPr/>
          <p:nvPr/>
        </p:nvCxnSpPr>
        <p:spPr>
          <a:xfrm rot="10800000" flipV="1">
            <a:off x="2850574" y="1619888"/>
            <a:ext cx="3304839" cy="133768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ous-titre 2"/>
          <p:cNvSpPr txBox="1">
            <a:spLocks/>
          </p:cNvSpPr>
          <p:nvPr/>
        </p:nvSpPr>
        <p:spPr>
          <a:xfrm>
            <a:off x="-386396" y="3649302"/>
            <a:ext cx="3146663" cy="44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الخدماتية</a:t>
            </a:r>
          </a:p>
        </p:txBody>
      </p:sp>
      <p:cxnSp>
        <p:nvCxnSpPr>
          <p:cNvPr id="50" name="Connecteur en arc 49"/>
          <p:cNvCxnSpPr/>
          <p:nvPr/>
        </p:nvCxnSpPr>
        <p:spPr>
          <a:xfrm flipV="1">
            <a:off x="2239617" y="3841626"/>
            <a:ext cx="817636" cy="12121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22" y="231225"/>
            <a:ext cx="1707028" cy="143268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942933" y="3566424"/>
            <a:ext cx="92822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المعدل العام للترتيب = </a:t>
            </a:r>
            <a:r>
              <a:rPr lang="ar-MA" sz="36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 معدل الاجتماعيات×1 + معدل اللغة العربية×2 + معدل الفرنسية×3)</a:t>
            </a:r>
            <a:br>
              <a:rPr lang="fr-FR" sz="2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r-M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endParaRPr lang="fr-FR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29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19" y="390829"/>
            <a:ext cx="2259919" cy="15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71838" y="655565"/>
            <a:ext cx="7569491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tabLst>
                <a:tab pos="4057650" algn="l"/>
              </a:tabLst>
              <a:defRPr/>
            </a:pPr>
            <a:r>
              <a:rPr lang="ar-MA" sz="60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التوجيه و إعادة التوجيه إلى المسالك المهنية </a:t>
            </a:r>
            <a:endParaRPr lang="fr-FR" sz="6000" b="1" dirty="0">
              <a:solidFill>
                <a:srgbClr val="00206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9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8051341" y="2423319"/>
            <a:ext cx="3810779" cy="585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في حالة عملية التوجيه </a:t>
            </a:r>
          </a:p>
        </p:txBody>
      </p:sp>
      <p:cxnSp>
        <p:nvCxnSpPr>
          <p:cNvPr id="11" name="Connecteur en arc 10"/>
          <p:cNvCxnSpPr/>
          <p:nvPr/>
        </p:nvCxnSpPr>
        <p:spPr>
          <a:xfrm rot="16200000" flipH="1">
            <a:off x="9637157" y="3436870"/>
            <a:ext cx="657970" cy="1882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/>
          <p:nvPr/>
        </p:nvCxnSpPr>
        <p:spPr>
          <a:xfrm>
            <a:off x="7265663" y="1553355"/>
            <a:ext cx="2898754" cy="8329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2319777" y="2671454"/>
            <a:ext cx="3810779" cy="585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في حالة عملية إعادة التوجيه </a:t>
            </a:r>
          </a:p>
        </p:txBody>
      </p:sp>
      <p:cxnSp>
        <p:nvCxnSpPr>
          <p:cNvPr id="15" name="Connecteur en arc 14"/>
          <p:cNvCxnSpPr/>
          <p:nvPr/>
        </p:nvCxnSpPr>
        <p:spPr>
          <a:xfrm rot="10800000" flipV="1">
            <a:off x="3803375" y="1608375"/>
            <a:ext cx="2676939" cy="81494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>
          <a:xfrm rot="16200000" flipH="1">
            <a:off x="3867297" y="3673350"/>
            <a:ext cx="696916" cy="1882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ous-titre 2"/>
          <p:cNvSpPr txBox="1">
            <a:spLocks/>
          </p:cNvSpPr>
          <p:nvPr/>
        </p:nvSpPr>
        <p:spPr>
          <a:xfrm>
            <a:off x="8051340" y="4069128"/>
            <a:ext cx="3810779" cy="1512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يتم الاعتماد على معدلات الدورة الأولى في المواد المؤهلة</a:t>
            </a:r>
            <a:endParaRPr lang="ar-MA" sz="44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2" name="Sous-titre 2"/>
          <p:cNvSpPr txBox="1">
            <a:spLocks/>
          </p:cNvSpPr>
          <p:nvPr/>
        </p:nvSpPr>
        <p:spPr>
          <a:xfrm>
            <a:off x="2319777" y="4003026"/>
            <a:ext cx="3810779" cy="157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يتم الاعتماد على المعدلات السنوية في المواد المؤهلة</a:t>
            </a:r>
            <a:endParaRPr lang="ar-M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5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022" y="168322"/>
            <a:ext cx="10097589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تشمل البكالوريا المهنية المسالك و التخصصات التالية: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2" y="94906"/>
            <a:ext cx="901654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9" name="Sous-titre 2"/>
          <p:cNvSpPr txBox="1">
            <a:spLocks/>
          </p:cNvSpPr>
          <p:nvPr/>
        </p:nvSpPr>
        <p:spPr>
          <a:xfrm>
            <a:off x="6779803" y="5828012"/>
            <a:ext cx="270246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باكالوريا</a:t>
            </a: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6574469" y="4780737"/>
            <a:ext cx="3113134" cy="51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2 باكالوريا</a:t>
            </a:r>
          </a:p>
        </p:txBody>
      </p:sp>
      <p:cxnSp>
        <p:nvCxnSpPr>
          <p:cNvPr id="69" name="Connecteur en arc 68"/>
          <p:cNvCxnSpPr/>
          <p:nvPr/>
        </p:nvCxnSpPr>
        <p:spPr>
          <a:xfrm rot="10800000">
            <a:off x="5896344" y="6273480"/>
            <a:ext cx="796009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39" idx="0"/>
          </p:cNvCxnSpPr>
          <p:nvPr/>
        </p:nvCxnSpPr>
        <p:spPr>
          <a:xfrm rot="5400000" flipH="1" flipV="1">
            <a:off x="7895659" y="5592633"/>
            <a:ext cx="470756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ous-titre 2"/>
          <p:cNvSpPr txBox="1">
            <a:spLocks/>
          </p:cNvSpPr>
          <p:nvPr/>
        </p:nvSpPr>
        <p:spPr>
          <a:xfrm>
            <a:off x="3498317" y="6027199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المسالك الخدماتية</a:t>
            </a:r>
          </a:p>
        </p:txBody>
      </p:sp>
      <p:cxnSp>
        <p:nvCxnSpPr>
          <p:cNvPr id="52" name="Connecteur en arc 51"/>
          <p:cNvCxnSpPr/>
          <p:nvPr/>
        </p:nvCxnSpPr>
        <p:spPr>
          <a:xfrm rot="5400000" flipH="1" flipV="1">
            <a:off x="4582138" y="584914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3013687" y="5249108"/>
            <a:ext cx="300578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فنون الطبخ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5" name="Connecteur en arc 64"/>
          <p:cNvCxnSpPr/>
          <p:nvPr/>
        </p:nvCxnSpPr>
        <p:spPr>
          <a:xfrm rot="5400000" flipH="1" flipV="1">
            <a:off x="4601108" y="5135640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ous-titre 2"/>
          <p:cNvSpPr txBox="1">
            <a:spLocks/>
          </p:cNvSpPr>
          <p:nvPr/>
        </p:nvSpPr>
        <p:spPr>
          <a:xfrm>
            <a:off x="3498317" y="4535599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خدمات الطعامة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67" name="Connecteur en arc 66"/>
          <p:cNvCxnSpPr/>
          <p:nvPr/>
        </p:nvCxnSpPr>
        <p:spPr>
          <a:xfrm rot="5400000" flipH="1" flipV="1">
            <a:off x="4601108" y="4489616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3094593" y="3889575"/>
            <a:ext cx="3358650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التجارة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1" name="Connecteur en arc 70"/>
          <p:cNvCxnSpPr/>
          <p:nvPr/>
        </p:nvCxnSpPr>
        <p:spPr>
          <a:xfrm rot="5400000" flipH="1" flipV="1">
            <a:off x="4618235" y="3751949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ous-titre 2"/>
          <p:cNvSpPr txBox="1">
            <a:spLocks/>
          </p:cNvSpPr>
          <p:nvPr/>
        </p:nvSpPr>
        <p:spPr>
          <a:xfrm>
            <a:off x="3515444" y="3151908"/>
            <a:ext cx="254012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المحاسبة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7" name="Connecteur en arc 86"/>
          <p:cNvCxnSpPr/>
          <p:nvPr/>
        </p:nvCxnSpPr>
        <p:spPr>
          <a:xfrm rot="5400000" flipH="1" flipV="1">
            <a:off x="4582138" y="2938095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ous-titre 2"/>
          <p:cNvSpPr txBox="1">
            <a:spLocks/>
          </p:cNvSpPr>
          <p:nvPr/>
        </p:nvSpPr>
        <p:spPr>
          <a:xfrm>
            <a:off x="3128327" y="2352811"/>
            <a:ext cx="2973896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اللوجيستيك</a:t>
            </a:r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9" name="Connecteur en arc 88"/>
          <p:cNvCxnSpPr/>
          <p:nvPr/>
        </p:nvCxnSpPr>
        <p:spPr>
          <a:xfrm rot="5400000" flipH="1" flipV="1">
            <a:off x="4582138" y="2136658"/>
            <a:ext cx="368798" cy="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ous-titre 2"/>
          <p:cNvSpPr txBox="1">
            <a:spLocks/>
          </p:cNvSpPr>
          <p:nvPr/>
        </p:nvSpPr>
        <p:spPr>
          <a:xfrm>
            <a:off x="3163721" y="1507235"/>
            <a:ext cx="3289522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تصميم الأزياء و الموضة</a:t>
            </a:r>
          </a:p>
        </p:txBody>
      </p:sp>
    </p:spTree>
    <p:extLst>
      <p:ext uri="{BB962C8B-B14F-4D97-AF65-F5344CB8AC3E}">
        <p14:creationId xmlns:p14="http://schemas.microsoft.com/office/powerpoint/2010/main" val="1486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1" grpId="0"/>
      <p:bldP spid="76" grpId="0"/>
      <p:bldP spid="53" grpId="0"/>
      <p:bldP spid="66" grpId="0"/>
      <p:bldP spid="68" grpId="0"/>
      <p:bldP spid="86" grpId="0"/>
      <p:bldP spid="88" grpId="0"/>
      <p:bldP spid="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283686" y="1069470"/>
            <a:ext cx="2332384" cy="458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الحصص </a:t>
            </a:r>
          </a:p>
          <a:p>
            <a:pPr algn="ctr" rtl="1"/>
            <a:r>
              <a:rPr lang="ar-MA" sz="5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المواد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15661"/>
              </p:ext>
            </p:extLst>
          </p:nvPr>
        </p:nvGraphicFramePr>
        <p:xfrm>
          <a:off x="277279" y="157901"/>
          <a:ext cx="10390722" cy="6356708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300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065">
                <a:tc gridSpan="4">
                  <a:txBody>
                    <a:bodyPr/>
                    <a:lstStyle/>
                    <a:p>
                      <a:pPr algn="ctr" rtl="1"/>
                      <a:r>
                        <a:rPr lang="ar-MA" sz="2400" b="1" dirty="0">
                          <a:solidFill>
                            <a:schemeClr val="tx1"/>
                          </a:solidFill>
                          <a:effectLst/>
                        </a:rPr>
                        <a:t>المسالك الخدماتية في كل من السنة 1 و 2 باكالوريا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79115" marR="79115" marT="39558" marB="395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08">
                <a:tc>
                  <a:txBody>
                    <a:bodyPr/>
                    <a:lstStyle/>
                    <a:p>
                      <a:pPr algn="r" rtl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المواد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–         فنون الطبخ–        خدمات </a:t>
                      </a:r>
                      <a:r>
                        <a:rPr lang="ar-MA" sz="3200" b="1" kern="120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الطعامة</a:t>
                      </a:r>
                      <a:endParaRPr lang="ar-MA" sz="32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– التجارة– المحاسبة–</a:t>
                      </a:r>
                      <a:r>
                        <a:rPr lang="ar-MA" sz="3200" b="1" kern="120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اللوجيستيك</a:t>
                      </a:r>
                      <a:endParaRPr lang="ar-MA" sz="32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تصميم الأزياء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59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المواد المهنية الخدماتية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20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18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20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والثقافة العربية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الفرنسية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 ساعات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 ساعات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 ساعات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الانجليزية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 ساعات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 ساعات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 ساعات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الرياضيات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المعلوميات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البدنية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 ساعتان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425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المجموع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33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32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MA" sz="32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34 ساعة</a:t>
                      </a:r>
                    </a:p>
                  </a:txBody>
                  <a:tcPr marL="79115" marR="79115" marT="39558" marB="3955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6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35132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000" b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المعاهد و المدارس العليا و الكليات و الجامعات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6" y="5022008"/>
            <a:ext cx="2025831" cy="1684816"/>
          </a:xfrm>
          <a:prstGeom prst="rect">
            <a:avLst/>
          </a:prstGeom>
        </p:spPr>
      </p:pic>
      <p:sp>
        <p:nvSpPr>
          <p:cNvPr id="23" name="Sous-titre 2"/>
          <p:cNvSpPr txBox="1">
            <a:spLocks/>
          </p:cNvSpPr>
          <p:nvPr/>
        </p:nvSpPr>
        <p:spPr>
          <a:xfrm>
            <a:off x="678700" y="1261692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دراسي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4349931" y="2233809"/>
            <a:ext cx="3844834" cy="248745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 rtl="1">
              <a:buFont typeface="+mj-lt"/>
              <a:buAutoNum type="arabicPeriod"/>
            </a:pPr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 مستوى التقني المتخصص في معاهد التكوين المهني</a:t>
            </a:r>
          </a:p>
          <a:p>
            <a:pPr marL="514350" indent="-514350" algn="ctr" rtl="1">
              <a:buFont typeface="+mj-lt"/>
              <a:buAutoNum type="arabicPeriod"/>
            </a:pPr>
            <a:r>
              <a:rPr lang="ar-MA" sz="32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ولوج مستوى التقني بالنسبة لغير الحاصلين على الباك المهني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5" y="5029323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4744986" y="1391584"/>
            <a:ext cx="3437804" cy="1106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تكويني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8277116" y="2233749"/>
            <a:ext cx="3844834" cy="2464528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ولوج سوق الشغل مباشرة لأنها تعادل دبلوم مستوى التقني و دبلوم مستوى التقني يتم الحصول عليه بعد سنتين من الدراسة بمعاهد التكوين المهني لتلاميذ مستوى </a:t>
            </a:r>
            <a:r>
              <a:rPr lang="ar-MA" sz="2800" b="1" dirty="0" err="1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الثاتية</a:t>
            </a:r>
            <a:r>
              <a:rPr lang="ar-MA" sz="28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باك الذين لم يتفوقوا في نيل شهادة الباكالوريا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11" y="4996562"/>
            <a:ext cx="2025831" cy="1684816"/>
          </a:xfrm>
          <a:prstGeom prst="rect">
            <a:avLst/>
          </a:prstGeom>
          <a:solidFill>
            <a:srgbClr val="99CCFF"/>
          </a:solidFill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8876399" y="1354336"/>
            <a:ext cx="2782957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solidFill>
                  <a:prstClr val="black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مهني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849219" y="391161"/>
            <a:ext cx="9071038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MA" sz="6000" b="1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آفاق البكالوريا المهنية الدراسية والمهنية</a:t>
            </a:r>
            <a:endParaRPr lang="ar-MA" sz="6000" b="1" dirty="0">
              <a:solidFill>
                <a:srgbClr val="FF000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35" y="142327"/>
            <a:ext cx="1123101" cy="121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56423" y="168322"/>
            <a:ext cx="8581420" cy="1032589"/>
          </a:xfrm>
        </p:spPr>
        <p:txBody>
          <a:bodyPr>
            <a:noAutofit/>
          </a:bodyPr>
          <a:lstStyle/>
          <a:p>
            <a:pPr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الجذع المشترك الادبي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" y="75496"/>
            <a:ext cx="2096296" cy="1421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sp>
        <p:nvSpPr>
          <p:cNvPr id="30" name="Sous-titre 2"/>
          <p:cNvSpPr txBox="1">
            <a:spLocks/>
          </p:cNvSpPr>
          <p:nvPr/>
        </p:nvSpPr>
        <p:spPr>
          <a:xfrm>
            <a:off x="2179087" y="2703040"/>
            <a:ext cx="6811089" cy="117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التكوين المهني</a:t>
            </a:r>
          </a:p>
        </p:txBody>
      </p:sp>
      <p:cxnSp>
        <p:nvCxnSpPr>
          <p:cNvPr id="31" name="Connecteur en arc 30"/>
          <p:cNvCxnSpPr/>
          <p:nvPr/>
        </p:nvCxnSpPr>
        <p:spPr>
          <a:xfrm rot="5400000">
            <a:off x="5693766" y="1475394"/>
            <a:ext cx="1469624" cy="60728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6053828" y="3441872"/>
            <a:ext cx="1" cy="50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ous-titre 2"/>
          <p:cNvSpPr txBox="1">
            <a:spLocks/>
          </p:cNvSpPr>
          <p:nvPr/>
        </p:nvSpPr>
        <p:spPr>
          <a:xfrm>
            <a:off x="1086679" y="4324762"/>
            <a:ext cx="9727094" cy="579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التأهيل : شعب مختلفة حسب مراكز التكوين المهني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6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69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3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36118" y="2893779"/>
            <a:ext cx="3955882" cy="1891599"/>
          </a:xfrm>
        </p:spPr>
        <p:txBody>
          <a:bodyPr>
            <a:noAutofit/>
          </a:bodyPr>
          <a:lstStyle/>
          <a:p>
            <a:pPr rtl="1"/>
            <a:r>
              <a:rPr lang="ar-M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يتوفر نظام التكوين على أربع مستويات 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78043"/>
            <a:ext cx="7405625" cy="846412"/>
          </a:xfrm>
        </p:spPr>
        <p:txBody>
          <a:bodyPr>
            <a:noAutofit/>
          </a:bodyPr>
          <a:lstStyle/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التخصص : السن ما بين 15 و 30 سنة و ادنى مستوى لولوجه السادس ابتدائي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01" y="1918539"/>
            <a:ext cx="2703446" cy="1203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6356977" y="1736834"/>
            <a:ext cx="2995176" cy="111176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6959578" y="2875843"/>
            <a:ext cx="1429045" cy="117932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ous-titre 2"/>
          <p:cNvSpPr txBox="1">
            <a:spLocks/>
          </p:cNvSpPr>
          <p:nvPr/>
        </p:nvSpPr>
        <p:spPr>
          <a:xfrm>
            <a:off x="-299315" y="2566340"/>
            <a:ext cx="7538406" cy="87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التأهيل : السن ما بين 15 و 30 و ادنى مستوى لولوجه الثالثة اعدادي </a:t>
            </a: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6573078" y="4055171"/>
            <a:ext cx="1815546" cy="17055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905414" y="3702692"/>
            <a:ext cx="5973851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التقني : السن ما بين 15 و 30 و ادنى مستوى لولوجه السنة الختامية من سلك الباكالوريا</a:t>
            </a: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6573078" y="4225720"/>
            <a:ext cx="2052234" cy="15092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503583" y="5443101"/>
            <a:ext cx="6198759" cy="1726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التقني المتخصص :التوفر على شهادة الباكالوريا او الاجازة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26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3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" grpId="0"/>
      <p:bldP spid="14" grpId="0" build="p"/>
      <p:bldP spid="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 rot="5400000">
            <a:off x="7360258" y="-2932615"/>
            <a:ext cx="778173" cy="7011443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مسارات التوجيه و البطاقة المناسبة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963175" y="1005145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الآداب و</a:t>
            </a:r>
          </a:p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العلوم الانسانية</a:t>
            </a:r>
          </a:p>
        </p:txBody>
      </p:sp>
      <p:cxnSp>
        <p:nvCxnSpPr>
          <p:cNvPr id="9" name="Connecteur en arc 8"/>
          <p:cNvCxnSpPr/>
          <p:nvPr/>
        </p:nvCxnSpPr>
        <p:spPr>
          <a:xfrm rot="16200000" flipH="1">
            <a:off x="8202423" y="3246110"/>
            <a:ext cx="1957746" cy="3143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/>
          <p:cNvSpPr txBox="1">
            <a:spLocks/>
          </p:cNvSpPr>
          <p:nvPr/>
        </p:nvSpPr>
        <p:spPr>
          <a:xfrm>
            <a:off x="7983499" y="4465811"/>
            <a:ext cx="2975375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 فقط</a:t>
            </a:r>
          </a:p>
        </p:txBody>
      </p:sp>
      <p:sp>
        <p:nvSpPr>
          <p:cNvPr id="68" name="Sous-titre 2"/>
          <p:cNvSpPr txBox="1">
            <a:spLocks/>
          </p:cNvSpPr>
          <p:nvPr/>
        </p:nvSpPr>
        <p:spPr>
          <a:xfrm>
            <a:off x="3852626" y="1504820"/>
            <a:ext cx="4159063" cy="1334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اللغة العربية+ الفنون التطبيقية و العلوم الاقتصادية و التدبير</a:t>
            </a:r>
          </a:p>
        </p:txBody>
      </p:sp>
      <p:cxnSp>
        <p:nvCxnSpPr>
          <p:cNvPr id="69" name="Connecteur en arc 68"/>
          <p:cNvCxnSpPr/>
          <p:nvPr/>
        </p:nvCxnSpPr>
        <p:spPr>
          <a:xfrm rot="5400000">
            <a:off x="5039697" y="3722516"/>
            <a:ext cx="2050435" cy="11659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ous-titre 2"/>
          <p:cNvSpPr txBox="1">
            <a:spLocks/>
          </p:cNvSpPr>
          <p:nvPr/>
        </p:nvSpPr>
        <p:spPr>
          <a:xfrm>
            <a:off x="3954140" y="4840564"/>
            <a:ext cx="3956036" cy="51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الخاصة</a:t>
            </a:r>
          </a:p>
        </p:txBody>
      </p:sp>
      <p:sp>
        <p:nvSpPr>
          <p:cNvPr id="71" name="Sous-titre 2"/>
          <p:cNvSpPr txBox="1">
            <a:spLocks/>
          </p:cNvSpPr>
          <p:nvPr/>
        </p:nvSpPr>
        <p:spPr>
          <a:xfrm>
            <a:off x="-306416" y="1263812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1 للمسالك الدولية</a:t>
            </a:r>
          </a:p>
        </p:txBody>
      </p:sp>
      <p:cxnSp>
        <p:nvCxnSpPr>
          <p:cNvPr id="72" name="Connecteur en arc 71"/>
          <p:cNvCxnSpPr/>
          <p:nvPr/>
        </p:nvCxnSpPr>
        <p:spPr>
          <a:xfrm rot="5400000">
            <a:off x="-9400" y="3825043"/>
            <a:ext cx="2934019" cy="29939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ous-titre 2"/>
          <p:cNvSpPr txBox="1">
            <a:spLocks/>
          </p:cNvSpPr>
          <p:nvPr/>
        </p:nvSpPr>
        <p:spPr>
          <a:xfrm>
            <a:off x="-31411" y="5373512"/>
            <a:ext cx="3995795" cy="1144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الخاصة بالمسالك الدولية للباكالوريا المغربية</a:t>
            </a:r>
          </a:p>
        </p:txBody>
      </p:sp>
      <p:sp>
        <p:nvSpPr>
          <p:cNvPr id="77" name="Sous-titre 2"/>
          <p:cNvSpPr txBox="1">
            <a:spLocks/>
          </p:cNvSpPr>
          <p:nvPr/>
        </p:nvSpPr>
        <p:spPr>
          <a:xfrm>
            <a:off x="8780244" y="1263813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التوجيه</a:t>
            </a:r>
          </a:p>
        </p:txBody>
      </p:sp>
      <p:cxnSp>
        <p:nvCxnSpPr>
          <p:cNvPr id="78" name="Connecteur en arc 77"/>
          <p:cNvCxnSpPr/>
          <p:nvPr/>
        </p:nvCxnSpPr>
        <p:spPr>
          <a:xfrm rot="16200000" flipH="1">
            <a:off x="10004853" y="2751753"/>
            <a:ext cx="1699316" cy="8700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ous-titre 2"/>
          <p:cNvSpPr txBox="1">
            <a:spLocks/>
          </p:cNvSpPr>
          <p:nvPr/>
        </p:nvSpPr>
        <p:spPr>
          <a:xfrm>
            <a:off x="9827610" y="3644912"/>
            <a:ext cx="1927933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نوع البطاقة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8" y="1759829"/>
            <a:ext cx="527994" cy="527994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55" y="1754958"/>
            <a:ext cx="527994" cy="52799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4" y="1754958"/>
            <a:ext cx="530398" cy="5303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89" y="1231165"/>
            <a:ext cx="690466" cy="35515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34" y="2007575"/>
            <a:ext cx="690466" cy="55075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91" y="1951793"/>
            <a:ext cx="690466" cy="53718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08" y="2447117"/>
            <a:ext cx="690466" cy="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3" grpId="0"/>
      <p:bldP spid="68" grpId="0"/>
      <p:bldP spid="70" grpId="0"/>
      <p:bldP spid="71" grpId="0"/>
      <p:bldP spid="73" grpId="0"/>
      <p:bldP spid="77" grpId="0"/>
      <p:bldP spid="7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 rot="5400000">
            <a:off x="7360258" y="-2932615"/>
            <a:ext cx="778173" cy="7011443"/>
          </a:xfrm>
          <a:prstGeom prst="wedgeRoundRectCallout">
            <a:avLst/>
          </a:prstGeom>
          <a:gradFill>
            <a:gsLst>
              <a:gs pos="0">
                <a:srgbClr val="99CCFF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مسارات التوجيه و البطاقة المناسبة</a:t>
            </a:r>
          </a:p>
        </p:txBody>
      </p:sp>
      <p:sp>
        <p:nvSpPr>
          <p:cNvPr id="74" name="Sous-titre 2"/>
          <p:cNvSpPr txBox="1">
            <a:spLocks/>
          </p:cNvSpPr>
          <p:nvPr/>
        </p:nvSpPr>
        <p:spPr>
          <a:xfrm>
            <a:off x="6081324" y="1419216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السنة 1 مسالك مهنية</a:t>
            </a:r>
          </a:p>
        </p:txBody>
      </p:sp>
      <p:cxnSp>
        <p:nvCxnSpPr>
          <p:cNvPr id="75" name="Connecteur en arc 74"/>
          <p:cNvCxnSpPr/>
          <p:nvPr/>
        </p:nvCxnSpPr>
        <p:spPr>
          <a:xfrm rot="5400000">
            <a:off x="6728020" y="3123946"/>
            <a:ext cx="2179822" cy="34626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ous-titre 2"/>
          <p:cNvSpPr txBox="1">
            <a:spLocks/>
          </p:cNvSpPr>
          <p:nvPr/>
        </p:nvSpPr>
        <p:spPr>
          <a:xfrm>
            <a:off x="5552661" y="4538729"/>
            <a:ext cx="3903030" cy="95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إعادة التوجيه </a:t>
            </a:r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+ بطاقة الترشيح الخاصة بالباكالوريا المهنية</a:t>
            </a:r>
          </a:p>
        </p:txBody>
      </p:sp>
      <p:sp>
        <p:nvSpPr>
          <p:cNvPr id="77" name="Sous-titre 2"/>
          <p:cNvSpPr txBox="1">
            <a:spLocks/>
          </p:cNvSpPr>
          <p:nvPr/>
        </p:nvSpPr>
        <p:spPr>
          <a:xfrm>
            <a:off x="9197795" y="1376795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مسار التوجيه</a:t>
            </a:r>
          </a:p>
        </p:txBody>
      </p:sp>
      <p:cxnSp>
        <p:nvCxnSpPr>
          <p:cNvPr id="78" name="Connecteur en arc 77"/>
          <p:cNvCxnSpPr/>
          <p:nvPr/>
        </p:nvCxnSpPr>
        <p:spPr>
          <a:xfrm rot="5400000">
            <a:off x="10106866" y="2981610"/>
            <a:ext cx="2170235" cy="19037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ous-titre 2"/>
          <p:cNvSpPr txBox="1">
            <a:spLocks/>
          </p:cNvSpPr>
          <p:nvPr/>
        </p:nvSpPr>
        <p:spPr>
          <a:xfrm>
            <a:off x="10195865" y="4538729"/>
            <a:ext cx="1927933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نوع البطاقة</a:t>
            </a:r>
          </a:p>
        </p:txBody>
      </p:sp>
      <p:sp>
        <p:nvSpPr>
          <p:cNvPr id="80" name="Sous-titre 2"/>
          <p:cNvSpPr txBox="1">
            <a:spLocks/>
          </p:cNvSpPr>
          <p:nvPr/>
        </p:nvSpPr>
        <p:spPr>
          <a:xfrm>
            <a:off x="2309329" y="1272197"/>
            <a:ext cx="4114541" cy="41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التكوين المهني</a:t>
            </a:r>
          </a:p>
        </p:txBody>
      </p:sp>
      <p:cxnSp>
        <p:nvCxnSpPr>
          <p:cNvPr id="81" name="Connecteur en arc 80"/>
          <p:cNvCxnSpPr/>
          <p:nvPr/>
        </p:nvCxnSpPr>
        <p:spPr>
          <a:xfrm rot="5400000">
            <a:off x="2303813" y="2879746"/>
            <a:ext cx="2415108" cy="8225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ous-titre 2"/>
          <p:cNvSpPr txBox="1">
            <a:spLocks/>
          </p:cNvSpPr>
          <p:nvPr/>
        </p:nvSpPr>
        <p:spPr>
          <a:xfrm>
            <a:off x="1148575" y="4747258"/>
            <a:ext cx="3903030" cy="98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بطاقة الرغبات+ بطاقة الترشيح الى التكوين المهني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65" y="1263813"/>
            <a:ext cx="690466" cy="727867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67" y="1096006"/>
            <a:ext cx="811269" cy="81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" grpId="0"/>
      <p:bldP spid="76" grpId="0"/>
      <p:bldP spid="77" grpId="0"/>
      <p:bldP spid="79" grpId="0"/>
      <p:bldP spid="80" grpId="0"/>
      <p:bldP spid="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258" y="123555"/>
            <a:ext cx="1570806" cy="10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3102" y="304571"/>
            <a:ext cx="6210780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tabLst>
                <a:tab pos="4057650" algn="l"/>
              </a:tabLst>
              <a:defRPr/>
            </a:pPr>
            <a:r>
              <a:rPr lang="ar-MA" sz="60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إعادة التوجيه </a:t>
            </a:r>
            <a:endParaRPr lang="fr-FR" sz="6000" b="1" dirty="0">
              <a:solidFill>
                <a:srgbClr val="00206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7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9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en arc 9"/>
          <p:cNvCxnSpPr/>
          <p:nvPr/>
        </p:nvCxnSpPr>
        <p:spPr>
          <a:xfrm rot="10800000" flipV="1">
            <a:off x="3702813" y="2789916"/>
            <a:ext cx="2963031" cy="194946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ous-titre 2"/>
          <p:cNvSpPr txBox="1">
            <a:spLocks/>
          </p:cNvSpPr>
          <p:nvPr/>
        </p:nvSpPr>
        <p:spPr>
          <a:xfrm>
            <a:off x="1649631" y="4868394"/>
            <a:ext cx="3903030" cy="95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قبل متم شهر نونبر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3047999" y="1457912"/>
            <a:ext cx="8189491" cy="1295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تعتبر إعادة التوجيه فرصة للتلاميذ قصد تصحيح اختياراتهم بحكم عدم القدرة على المسايرة والاندماج، وذلك في محطتين: </a:t>
            </a:r>
          </a:p>
        </p:txBody>
      </p:sp>
      <p:cxnSp>
        <p:nvCxnSpPr>
          <p:cNvPr id="13" name="Connecteur en arc 12"/>
          <p:cNvCxnSpPr/>
          <p:nvPr/>
        </p:nvCxnSpPr>
        <p:spPr>
          <a:xfrm>
            <a:off x="7674102" y="2789917"/>
            <a:ext cx="2874628" cy="1949463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7674100" y="4835880"/>
            <a:ext cx="4482969" cy="756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في بداية السنة الدراسية</a:t>
            </a:r>
          </a:p>
        </p:txBody>
      </p:sp>
    </p:spTree>
    <p:extLst>
      <p:ext uri="{BB962C8B-B14F-4D97-AF65-F5344CB8AC3E}">
        <p14:creationId xmlns:p14="http://schemas.microsoft.com/office/powerpoint/2010/main" val="31190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90805" y="2105088"/>
            <a:ext cx="2429338" cy="2056743"/>
          </a:xfrm>
        </p:spPr>
        <p:txBody>
          <a:bodyPr>
            <a:noAutofit/>
          </a:bodyPr>
          <a:lstStyle/>
          <a:p>
            <a:pPr rtl="1"/>
            <a:r>
              <a:rPr lang="ar-MA" sz="48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إمكانات التوجيه بعد الجذع المشترك الادبي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28" y="242737"/>
            <a:ext cx="2314748" cy="1938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0800000" flipV="1">
            <a:off x="9435551" y="2981878"/>
            <a:ext cx="728867" cy="13731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 txBox="1">
            <a:spLocks/>
          </p:cNvSpPr>
          <p:nvPr/>
        </p:nvSpPr>
        <p:spPr>
          <a:xfrm>
            <a:off x="7480438" y="2596500"/>
            <a:ext cx="2338757" cy="893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 و 2 باكالوريا</a:t>
            </a:r>
          </a:p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(المسالك العادية)</a:t>
            </a:r>
          </a:p>
        </p:txBody>
      </p:sp>
      <p:sp>
        <p:nvSpPr>
          <p:cNvPr id="44" name="Sous-titre 2"/>
          <p:cNvSpPr txBox="1">
            <a:spLocks/>
          </p:cNvSpPr>
          <p:nvPr/>
        </p:nvSpPr>
        <p:spPr>
          <a:xfrm>
            <a:off x="3175570" y="1557176"/>
            <a:ext cx="3585837" cy="428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4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الآداب و العلوم الإنسانية</a:t>
            </a:r>
          </a:p>
        </p:txBody>
      </p:sp>
      <p:sp>
        <p:nvSpPr>
          <p:cNvPr id="49" name="Sous-titre 2"/>
          <p:cNvSpPr txBox="1">
            <a:spLocks/>
          </p:cNvSpPr>
          <p:nvPr/>
        </p:nvSpPr>
        <p:spPr>
          <a:xfrm>
            <a:off x="2600182" y="2882680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اللغة العربية</a:t>
            </a:r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6761408" y="1844360"/>
            <a:ext cx="1081108" cy="102920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 rot="10800000">
            <a:off x="5902393" y="3133459"/>
            <a:ext cx="1610455" cy="10495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74100" y="6333589"/>
            <a:ext cx="5443179" cy="405292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1"/>
                </a:solidFill>
              </a:rPr>
              <a:t>http://tawjihpress.com</a:t>
            </a:r>
          </a:p>
        </p:txBody>
      </p:sp>
      <p:pic>
        <p:nvPicPr>
          <p:cNvPr id="36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4" y="6249478"/>
            <a:ext cx="588634" cy="63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702812" y="6297091"/>
            <a:ext cx="5455783" cy="478289"/>
          </a:xfrm>
          <a:prstGeom prst="rect">
            <a:avLst/>
          </a:prstGeom>
          <a:noFill/>
          <a:ln/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www.facebook.com/tawjihpress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www.facebook.com/groups/tawjihpress</a:t>
            </a:r>
          </a:p>
        </p:txBody>
      </p:sp>
      <p:pic>
        <p:nvPicPr>
          <p:cNvPr id="38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43" y="6137427"/>
            <a:ext cx="689169" cy="7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2303177" y="3861252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العلوم الاقتصادية و التدبير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10800000" flipV="1">
            <a:off x="5675005" y="3391943"/>
            <a:ext cx="1777834" cy="76988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ous-titre 2"/>
          <p:cNvSpPr txBox="1">
            <a:spLocks/>
          </p:cNvSpPr>
          <p:nvPr/>
        </p:nvSpPr>
        <p:spPr>
          <a:xfrm>
            <a:off x="2319714" y="5502084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الفنون التطبيقية</a:t>
            </a:r>
          </a:p>
        </p:txBody>
      </p:sp>
      <p:cxnSp>
        <p:nvCxnSpPr>
          <p:cNvPr id="29" name="Connecteur en arc 28"/>
          <p:cNvCxnSpPr/>
          <p:nvPr/>
        </p:nvCxnSpPr>
        <p:spPr>
          <a:xfrm rot="10800000" flipV="1">
            <a:off x="5455859" y="3668537"/>
            <a:ext cx="2172076" cy="207031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rc 73"/>
          <p:cNvCxnSpPr>
            <a:stCxn id="44" idx="1"/>
          </p:cNvCxnSpPr>
          <p:nvPr/>
        </p:nvCxnSpPr>
        <p:spPr>
          <a:xfrm rot="10800000">
            <a:off x="2387212" y="1515444"/>
            <a:ext cx="788359" cy="2557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ous-titre 2"/>
          <p:cNvSpPr txBox="1">
            <a:spLocks/>
          </p:cNvSpPr>
          <p:nvPr/>
        </p:nvSpPr>
        <p:spPr>
          <a:xfrm>
            <a:off x="-408225" y="1153873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مسلك </a:t>
            </a:r>
            <a:r>
              <a:rPr lang="ar-MA" sz="36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الاداب</a:t>
            </a:r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78" name="Connecteur en arc 77"/>
          <p:cNvCxnSpPr/>
          <p:nvPr/>
        </p:nvCxnSpPr>
        <p:spPr>
          <a:xfrm rot="10800000" flipV="1">
            <a:off x="2600183" y="3133459"/>
            <a:ext cx="866333" cy="2769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ous-titre 2"/>
          <p:cNvSpPr txBox="1">
            <a:spLocks/>
          </p:cNvSpPr>
          <p:nvPr/>
        </p:nvSpPr>
        <p:spPr>
          <a:xfrm>
            <a:off x="-630358" y="2882020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 اللغة العربية</a:t>
            </a:r>
          </a:p>
        </p:txBody>
      </p:sp>
      <p:cxnSp>
        <p:nvCxnSpPr>
          <p:cNvPr id="80" name="Connecteur en arc 79"/>
          <p:cNvCxnSpPr/>
          <p:nvPr/>
        </p:nvCxnSpPr>
        <p:spPr>
          <a:xfrm rot="10800000">
            <a:off x="2347627" y="3739704"/>
            <a:ext cx="452761" cy="31181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ous-titre 2"/>
          <p:cNvSpPr txBox="1">
            <a:spLocks/>
          </p:cNvSpPr>
          <p:nvPr/>
        </p:nvSpPr>
        <p:spPr>
          <a:xfrm>
            <a:off x="-560024" y="3529743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العلوم الاقتصادية</a:t>
            </a:r>
          </a:p>
        </p:txBody>
      </p:sp>
      <p:cxnSp>
        <p:nvCxnSpPr>
          <p:cNvPr id="82" name="Connecteur en arc 81"/>
          <p:cNvCxnSpPr/>
          <p:nvPr/>
        </p:nvCxnSpPr>
        <p:spPr>
          <a:xfrm rot="10800000" flipV="1">
            <a:off x="2327928" y="4173070"/>
            <a:ext cx="452761" cy="27688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ous-titre 2"/>
          <p:cNvSpPr txBox="1">
            <a:spLocks/>
          </p:cNvSpPr>
          <p:nvPr/>
        </p:nvSpPr>
        <p:spPr>
          <a:xfrm>
            <a:off x="-702543" y="4291784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التدبير </a:t>
            </a:r>
            <a:r>
              <a:rPr lang="ar-MA" sz="36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المحاسباتي</a:t>
            </a:r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84" name="Connecteur en arc 83"/>
          <p:cNvCxnSpPr/>
          <p:nvPr/>
        </p:nvCxnSpPr>
        <p:spPr>
          <a:xfrm rot="10800000" flipV="1">
            <a:off x="2368275" y="5840463"/>
            <a:ext cx="554009" cy="6552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ous-titre 2"/>
          <p:cNvSpPr txBox="1">
            <a:spLocks/>
          </p:cNvSpPr>
          <p:nvPr/>
        </p:nvSpPr>
        <p:spPr>
          <a:xfrm>
            <a:off x="-485125" y="5675110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الفنون التطبيقية</a:t>
            </a:r>
          </a:p>
        </p:txBody>
      </p:sp>
      <p:cxnSp>
        <p:nvCxnSpPr>
          <p:cNvPr id="98" name="Connecteur en arc 97"/>
          <p:cNvCxnSpPr/>
          <p:nvPr/>
        </p:nvCxnSpPr>
        <p:spPr>
          <a:xfrm rot="10800000" flipV="1">
            <a:off x="2531175" y="1896054"/>
            <a:ext cx="700158" cy="22226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ous-titre 2"/>
          <p:cNvSpPr txBox="1">
            <a:spLocks/>
          </p:cNvSpPr>
          <p:nvPr/>
        </p:nvSpPr>
        <p:spPr>
          <a:xfrm>
            <a:off x="-411598" y="1844360"/>
            <a:ext cx="3878113" cy="49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مسلك العلوم الانسانية</a:t>
            </a:r>
          </a:p>
        </p:txBody>
      </p:sp>
    </p:spTree>
    <p:extLst>
      <p:ext uri="{BB962C8B-B14F-4D97-AF65-F5344CB8AC3E}">
        <p14:creationId xmlns:p14="http://schemas.microsoft.com/office/powerpoint/2010/main" val="29910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4" grpId="0"/>
      <p:bldP spid="49" grpId="0"/>
      <p:bldP spid="24" grpId="0"/>
      <p:bldP spid="28" grpId="0"/>
      <p:bldP spid="75" grpId="0"/>
      <p:bldP spid="79" grpId="0"/>
      <p:bldP spid="81" grpId="0"/>
      <p:bldP spid="83" grpId="0"/>
      <p:bldP spid="85" grpId="0"/>
      <p:bldP spid="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922" y="1960186"/>
            <a:ext cx="10515600" cy="2453606"/>
          </a:xfrm>
        </p:spPr>
        <p:txBody>
          <a:bodyPr>
            <a:noAutofit/>
          </a:bodyPr>
          <a:lstStyle/>
          <a:p>
            <a:pPr algn="ctr" rtl="1"/>
            <a:r>
              <a:rPr lang="ar-MA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ثانويات الاستقبال</a:t>
            </a:r>
            <a:endParaRPr lang="fr-FR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2672" y="6318094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2800" b="1" dirty="0">
                <a:solidFill>
                  <a:srgbClr val="002060"/>
                </a:solidFill>
              </a:rPr>
              <a:t>من إنجاز : المستشار في التوجيه التربوي ادريس الحاتمي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8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8177348" y="113212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الآداب و العلوم الانسانية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177348" y="908953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اللغة العربية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177348" y="1676906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الفنون التطبيقية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177348" y="2469891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أولى باك مسلك دولي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ar-MA" sz="2400" b="1" dirty="0">
                <a:solidFill>
                  <a:schemeClr val="tx1"/>
                </a:solidFill>
              </a:rPr>
              <a:t>خيار فرنسية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177348" y="3258835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المسالك المهنية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>
            <a:stCxn id="3" idx="1"/>
          </p:cNvCxnSpPr>
          <p:nvPr/>
        </p:nvCxnSpPr>
        <p:spPr>
          <a:xfrm flipH="1" flipV="1">
            <a:off x="4585063" y="498566"/>
            <a:ext cx="359228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585061" y="1269274"/>
            <a:ext cx="359228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4585060" y="2093885"/>
            <a:ext cx="359228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4585061" y="2864501"/>
            <a:ext cx="359228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4585061" y="3644189"/>
            <a:ext cx="359228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1510936" y="113211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ابن خلدون</a:t>
            </a:r>
          </a:p>
          <a:p>
            <a:pPr algn="ctr"/>
            <a:r>
              <a:rPr lang="ar-MA" sz="2400" b="1" dirty="0">
                <a:solidFill>
                  <a:schemeClr val="tx1"/>
                </a:solidFill>
              </a:rPr>
              <a:t>المنصور الذهبي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510936" y="908952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جمال الدين </a:t>
            </a:r>
            <a:r>
              <a:rPr lang="ar-MA" sz="2400" b="1" dirty="0" err="1">
                <a:solidFill>
                  <a:schemeClr val="tx1"/>
                </a:solidFill>
              </a:rPr>
              <a:t>المهياوي</a:t>
            </a:r>
            <a:r>
              <a:rPr lang="ar-MA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MA" sz="2400" b="1" dirty="0">
                <a:solidFill>
                  <a:schemeClr val="tx1"/>
                </a:solidFill>
              </a:rPr>
              <a:t>نيابة الفداء درب السلطان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510936" y="1676905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جابر ابن حيان 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ar-MA" sz="2400" b="1" dirty="0">
                <a:solidFill>
                  <a:schemeClr val="tx1"/>
                </a:solidFill>
              </a:rPr>
              <a:t>نيابة انفا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10936" y="2479147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ابن الياسمين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ar-MA" sz="2400" b="1" dirty="0">
                <a:solidFill>
                  <a:schemeClr val="tx1"/>
                </a:solidFill>
              </a:rPr>
              <a:t>عبد العزيز </a:t>
            </a:r>
            <a:r>
              <a:rPr lang="ar-MA" sz="2400" b="1" dirty="0" err="1">
                <a:solidFill>
                  <a:schemeClr val="tx1"/>
                </a:solidFill>
              </a:rPr>
              <a:t>الفشتالي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510936" y="3285879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بدر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92672" y="6318094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2800" b="1" dirty="0">
                <a:solidFill>
                  <a:srgbClr val="002060"/>
                </a:solidFill>
              </a:rPr>
              <a:t>من إنجاز : المستشار في التوجيه التربوي ادريس الحاتمي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8263764" y="5248117"/>
            <a:ext cx="2899954" cy="10699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chemeClr val="tx1"/>
                </a:solidFill>
              </a:rPr>
              <a:t>مراكز التكوين المهني مستوى التأهيل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279443" y="4966179"/>
            <a:ext cx="6101760" cy="1470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MA" sz="1400" b="1" dirty="0">
                <a:solidFill>
                  <a:schemeClr val="tx1"/>
                </a:solidFill>
              </a:rPr>
              <a:t>1-</a:t>
            </a:r>
            <a:r>
              <a:rPr lang="ar-SA" sz="1400" b="1" dirty="0">
                <a:solidFill>
                  <a:schemeClr val="tx1"/>
                </a:solidFill>
              </a:rPr>
              <a:t>المعهد المتخصص للتكنولوجيا التطبيقية ليسا سفة</a:t>
            </a:r>
            <a:endParaRPr lang="ar-MA" sz="1400" b="1" dirty="0">
              <a:solidFill>
                <a:schemeClr val="tx1"/>
              </a:solidFill>
            </a:endParaRPr>
          </a:p>
          <a:p>
            <a:pPr algn="r" rtl="1"/>
            <a:r>
              <a:rPr lang="ar-MA" sz="1400" b="1" dirty="0">
                <a:solidFill>
                  <a:schemeClr val="tx1"/>
                </a:solidFill>
                <a:latin typeface="Dark Crystal Outline" pitchFamily="2" charset="0"/>
                <a:cs typeface="Bader" pitchFamily="2" charset="-78"/>
              </a:rPr>
              <a:t>2-</a:t>
            </a:r>
            <a:r>
              <a:rPr lang="ar-SA" sz="1400" b="1" dirty="0">
                <a:solidFill>
                  <a:schemeClr val="tx1"/>
                </a:solidFill>
              </a:rPr>
              <a:t>المعهد المتخصص للبناء والأشغال العمومية حي الرحمة</a:t>
            </a:r>
            <a:endParaRPr lang="ar-MA" sz="1400" b="1" dirty="0">
              <a:solidFill>
                <a:schemeClr val="tx1"/>
              </a:solidFill>
            </a:endParaRPr>
          </a:p>
          <a:p>
            <a:pPr algn="r" rtl="1"/>
            <a:r>
              <a:rPr lang="ar-MA" sz="1400" b="1" dirty="0">
                <a:solidFill>
                  <a:schemeClr val="tx1"/>
                </a:solidFill>
              </a:rPr>
              <a:t>3- المعهد المتخصص للتكنولوجيا التطبيقية في التقنيات الجديدة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ar-MA" sz="1400" dirty="0">
                <a:solidFill>
                  <a:schemeClr val="tx1"/>
                </a:solidFill>
              </a:rPr>
              <a:t>و الا</a:t>
            </a:r>
            <a:r>
              <a:rPr lang="ar-MA" sz="1400" b="1" dirty="0">
                <a:solidFill>
                  <a:schemeClr val="tx1"/>
                </a:solidFill>
              </a:rPr>
              <a:t>تصال و الإعلام سيدي معروف </a:t>
            </a:r>
          </a:p>
          <a:p>
            <a:pPr algn="r" rtl="1"/>
            <a:r>
              <a:rPr lang="ar-MA" sz="1400" b="1" dirty="0">
                <a:solidFill>
                  <a:schemeClr val="tx1"/>
                </a:solidFill>
              </a:rPr>
              <a:t>4- المعهد المتخصص للتكنولوجيا التطبيقية للملابس الجاهزة سيدي معروف</a:t>
            </a:r>
            <a:endParaRPr lang="ar-SA" sz="1400" b="1" dirty="0">
              <a:solidFill>
                <a:schemeClr val="tx1"/>
              </a:solidFill>
            </a:endParaRPr>
          </a:p>
          <a:p>
            <a:pPr algn="r" rtl="1"/>
            <a:r>
              <a:rPr lang="ar-MA" sz="1400" b="1" dirty="0">
                <a:solidFill>
                  <a:schemeClr val="tx1"/>
                </a:solidFill>
              </a:rPr>
              <a:t>5- المعهد المتخصص في مهن النقل الطرقي عين الشق</a:t>
            </a:r>
            <a:endParaRPr lang="ar-SA" sz="1400" b="1" dirty="0">
              <a:solidFill>
                <a:schemeClr val="tx1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6381203" y="5828306"/>
            <a:ext cx="1882561" cy="9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8177345" y="4047778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العلوم الاقتصادية و التدبير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4585058" y="4433132"/>
            <a:ext cx="3592285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510933" y="4074822"/>
            <a:ext cx="2899954" cy="770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</a:rPr>
              <a:t>ابن الياسمين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8834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31832" y="2174735"/>
            <a:ext cx="3844834" cy="248745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اللغة العربية ، التربية الاسلامية</a:t>
            </a:r>
            <a:endParaRPr lang="en-US" sz="44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26" y="4970249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123014" y="1335516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503831" y="2219019"/>
            <a:ext cx="5215158" cy="2464528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جيد في اللغة العربية والمواد الإسلامية ومستوى مقبول في باقي المواد.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الاستعداد لدراسة المواد الإسلامية من علوم القرآن والحديث والتعمق فيها.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القابلية لدراسة علوم اللغة من نحو وبلاغة وعروض.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ذاكرة قوية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62" y="4978086"/>
            <a:ext cx="2025831" cy="1684816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252999" y="1385239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5724939" y="114424"/>
            <a:ext cx="6156771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MA" sz="8000" b="1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اللغة العربية</a:t>
            </a:r>
            <a:endParaRPr lang="ar-MA" sz="8000" b="1" dirty="0">
              <a:solidFill>
                <a:srgbClr val="FF0000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52" y="114424"/>
            <a:ext cx="2356905" cy="131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5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859616" y="1095974"/>
            <a:ext cx="2332384" cy="458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الحصص 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المواد</a:t>
            </a:r>
          </a:p>
          <a:p>
            <a:pPr algn="ctr" rtl="1"/>
            <a:r>
              <a:rPr lang="ar-M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المعاملات</a:t>
            </a:r>
          </a:p>
        </p:txBody>
      </p:sp>
      <p:graphicFrame>
        <p:nvGraphicFramePr>
          <p:cNvPr id="6" name="Group 46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371130"/>
              </p:ext>
            </p:extLst>
          </p:nvPr>
        </p:nvGraphicFramePr>
        <p:xfrm>
          <a:off x="875764" y="212391"/>
          <a:ext cx="8799208" cy="64008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3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المعاملات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الحصص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المواد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7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علوم اللغة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العربية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5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الآداب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</a:t>
                      </a:r>
                      <a:r>
                        <a:rPr lang="ar-M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أ</a:t>
                      </a:r>
                      <a:r>
                        <a:rPr lang="ar-SA" sz="2400" b="1" kern="1200" dirty="0" err="1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جنبية</a:t>
                      </a: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 الأولى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اللغة الأجنبية الثانية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الفلسفة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التاريخ والجغرافيا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الرياضيات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التربية البدنية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علوم الحياة والأرض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8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4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التفسير والحديث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8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التوثيق</a:t>
                      </a:r>
                      <a:endParaRPr lang="fr-FR" sz="2400" b="1" kern="1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1</a:t>
                      </a:r>
                      <a:endParaRPr lang="fr-FR" sz="2400" b="1" kern="120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-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المواظبة والسلوك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70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28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30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j-ea"/>
                          <a:cs typeface="Arabic Typesetting" panose="03020402040406030203" pitchFamily="66" charset="-78"/>
                        </a:rPr>
                        <a:t>المجموع</a:t>
                      </a:r>
                      <a:endParaRPr lang="fr-FR" sz="24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j-ea"/>
                        <a:cs typeface="Arabic Typesetting" panose="03020402040406030203" pitchFamily="66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2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8622" y="3165531"/>
            <a:ext cx="3825506" cy="1744508"/>
          </a:xfrm>
        </p:spPr>
        <p:txBody>
          <a:bodyPr>
            <a:noAutofit/>
          </a:bodyPr>
          <a:lstStyle/>
          <a:p>
            <a:pPr rtl="1"/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شعبة اللغة العربية</a:t>
            </a:r>
            <a:endParaRPr lang="en-US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10338" y="453003"/>
            <a:ext cx="4362791" cy="846412"/>
          </a:xfrm>
        </p:spPr>
        <p:txBody>
          <a:bodyPr>
            <a:noAutofit/>
          </a:bodyPr>
          <a:lstStyle/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اللغة الغربية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68" y="351308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5586974" y="966829"/>
            <a:ext cx="3225327" cy="242163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/>
          <p:cNvCxnSpPr/>
          <p:nvPr/>
        </p:nvCxnSpPr>
        <p:spPr>
          <a:xfrm rot="10800000">
            <a:off x="6143224" y="2964835"/>
            <a:ext cx="2245401" cy="1090338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322202" y="1722114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الاداب</a:t>
            </a:r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: مسلك عام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2291214" y="2725124"/>
            <a:ext cx="5062330" cy="60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العلوم الإنسانية : </a:t>
            </a:r>
            <a:r>
              <a:rPr lang="ar-MA" sz="2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عام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5990474" y="1954723"/>
            <a:ext cx="2419974" cy="193905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3732202" y="6294638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 flipV="1">
            <a:off x="6268276" y="4225723"/>
            <a:ext cx="2120350" cy="62492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182115" y="4022917"/>
            <a:ext cx="6218690" cy="80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 err="1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الاداب</a:t>
            </a:r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: مسلك دولي خيارات  اسبانية او انجليزية او فرنسية</a:t>
            </a:r>
            <a:endParaRPr lang="en-US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6400805" y="4362316"/>
            <a:ext cx="2009645" cy="1427491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182115" y="5491702"/>
            <a:ext cx="6391271" cy="721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العلوم الانسانية:  مسلك دولي خيارات  اسبانية او انجليزية او فرنسية</a:t>
            </a:r>
          </a:p>
          <a:p>
            <a:pPr rtl="1"/>
            <a:endParaRPr lang="ar-MA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79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20" grpId="0"/>
      <p:bldP spid="10" grpId="0"/>
      <p:bldP spid="14" grpId="0" build="p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278295" y="1802296"/>
            <a:ext cx="4823791" cy="2859897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اللغة العربية – اللغة الانجليزية</a:t>
            </a:r>
          </a:p>
          <a:p>
            <a:pPr marL="571500" indent="-571500" algn="ctr" rtl="1">
              <a:buFontTx/>
              <a:buChar char="-"/>
            </a:pPr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اللغة الفرنسية</a:t>
            </a:r>
          </a:p>
          <a:p>
            <a:pPr marL="571500" indent="-571500" algn="ctr" rtl="1">
              <a:buFontTx/>
              <a:buChar char="-"/>
            </a:pPr>
            <a:r>
              <a:rPr lang="ar-MA" sz="44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الاجتماعيات – الفلسفة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5" y="5074320"/>
            <a:ext cx="2025831" cy="1700491"/>
          </a:xfrm>
          <a:prstGeom prst="rect">
            <a:avLst/>
          </a:prstGeom>
        </p:spPr>
      </p:pic>
      <p:sp>
        <p:nvSpPr>
          <p:cNvPr id="26" name="Sous-titre 2"/>
          <p:cNvSpPr txBox="1">
            <a:spLocks/>
          </p:cNvSpPr>
          <p:nvPr/>
        </p:nvSpPr>
        <p:spPr>
          <a:xfrm>
            <a:off x="1067553" y="1041151"/>
            <a:ext cx="2782957" cy="88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المواد المؤهلة</a:t>
            </a:r>
            <a:endParaRPr lang="en-US" sz="40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724939" y="1928746"/>
            <a:ext cx="5994050" cy="2733447"/>
          </a:xfrm>
          <a:prstGeom prst="wedgeRoundRectCallout">
            <a:avLst/>
          </a:prstGeom>
          <a:gradFill>
            <a:gsLst>
              <a:gs pos="0">
                <a:srgbClr val="C7DDDC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5ADB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مستوى جيد في اللغات والاجتماعيات والتربية  الإسلامية والفلسفة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حـب المطـالـعة والاهتمام بالمـياديـن الأدبية والفنية (المسرح، الشعر...)؛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MA" sz="2800" b="1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 ميـولات إبداعية في الميدان الأدبي والقدرة على التعبير والتحليل والنقد</a:t>
            </a:r>
            <a:endParaRPr lang="ar-MA" sz="2800" b="1" dirty="0">
              <a:solidFill>
                <a:schemeClr val="tx1"/>
              </a:solidFill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20" y="5074319"/>
            <a:ext cx="2144481" cy="1700491"/>
          </a:xfrm>
          <a:prstGeom prst="rect">
            <a:avLst/>
          </a:prstGeom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7669220" y="1128307"/>
            <a:ext cx="4049769" cy="87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60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المؤهلات الشخصية</a:t>
            </a: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4639769" y="114424"/>
            <a:ext cx="7241942" cy="1310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MA" sz="7200" b="1" dirty="0">
                <a:solidFill>
                  <a:srgbClr val="FF0000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شعبة الآداب و العلوم الانسانية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0" y="56749"/>
            <a:ext cx="2150748" cy="1106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2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 animBg="1"/>
      <p:bldP spid="29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0093" y="2984838"/>
            <a:ext cx="3825506" cy="2553972"/>
          </a:xfrm>
        </p:spPr>
        <p:txBody>
          <a:bodyPr>
            <a:noAutofit/>
          </a:bodyPr>
          <a:lstStyle/>
          <a:p>
            <a:pPr rtl="1"/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بعد </a:t>
            </a:r>
            <a:b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MA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شعبة الآداب و العلوم الانسانية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71659" y="761054"/>
            <a:ext cx="4362791" cy="846412"/>
          </a:xfrm>
        </p:spPr>
        <p:txBody>
          <a:bodyPr>
            <a:noAutofit/>
          </a:bodyPr>
          <a:lstStyle/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العلوم الانسانية: مسلك عام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68" y="351308"/>
            <a:ext cx="3352800" cy="2249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12" name="Connecteur en arc 11"/>
          <p:cNvCxnSpPr/>
          <p:nvPr/>
        </p:nvCxnSpPr>
        <p:spPr>
          <a:xfrm rot="16200000" flipV="1">
            <a:off x="6189653" y="1569509"/>
            <a:ext cx="2675739" cy="176585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/>
          <p:cNvSpPr txBox="1">
            <a:spLocks/>
          </p:cNvSpPr>
          <p:nvPr/>
        </p:nvSpPr>
        <p:spPr>
          <a:xfrm>
            <a:off x="1496888" y="2162903"/>
            <a:ext cx="7000354" cy="593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الآداب : مسلك عام</a:t>
            </a:r>
          </a:p>
        </p:txBody>
      </p:sp>
      <p:cxnSp>
        <p:nvCxnSpPr>
          <p:cNvPr id="24" name="Connecteur en arc 23"/>
          <p:cNvCxnSpPr/>
          <p:nvPr/>
        </p:nvCxnSpPr>
        <p:spPr>
          <a:xfrm rot="10800000">
            <a:off x="6181859" y="2354430"/>
            <a:ext cx="2206768" cy="163157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 txBox="1">
            <a:spLocks/>
          </p:cNvSpPr>
          <p:nvPr/>
        </p:nvSpPr>
        <p:spPr>
          <a:xfrm>
            <a:off x="4500828" y="6316247"/>
            <a:ext cx="9786221" cy="64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إنجاز المستشار في التوجيه التربوي: إدريس الحاتمي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3" name="Connecteur en arc 12"/>
          <p:cNvCxnSpPr/>
          <p:nvPr/>
        </p:nvCxnSpPr>
        <p:spPr>
          <a:xfrm rot="10800000">
            <a:off x="6278944" y="3666251"/>
            <a:ext cx="2109683" cy="55947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-41371" y="3435501"/>
            <a:ext cx="6454598" cy="110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2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العلوم الإنسانية : مسلك دولي خيارات  اسبانية او انجليزية او فرنسية</a:t>
            </a:r>
            <a:endParaRPr lang="en-US" sz="32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0" name="Connecteur en arc 29"/>
          <p:cNvCxnSpPr/>
          <p:nvPr/>
        </p:nvCxnSpPr>
        <p:spPr>
          <a:xfrm rot="10800000" flipV="1">
            <a:off x="6792587" y="4362320"/>
            <a:ext cx="1617868" cy="32887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ous-titre 2"/>
          <p:cNvSpPr txBox="1">
            <a:spLocks/>
          </p:cNvSpPr>
          <p:nvPr/>
        </p:nvSpPr>
        <p:spPr>
          <a:xfrm>
            <a:off x="437661" y="4386666"/>
            <a:ext cx="6283460" cy="721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الآداب :  مسلك دولي خيارات  اسبانية او انجليزية او فرنسية</a:t>
            </a:r>
          </a:p>
          <a:p>
            <a:pPr rtl="1"/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  <p:cxnSp>
        <p:nvCxnSpPr>
          <p:cNvPr id="33" name="Connecteur en arc 32"/>
          <p:cNvCxnSpPr/>
          <p:nvPr/>
        </p:nvCxnSpPr>
        <p:spPr>
          <a:xfrm rot="10800000" flipV="1">
            <a:off x="6817406" y="4536509"/>
            <a:ext cx="1679836" cy="118337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ous-titre 2"/>
          <p:cNvSpPr txBox="1">
            <a:spLocks/>
          </p:cNvSpPr>
          <p:nvPr/>
        </p:nvSpPr>
        <p:spPr>
          <a:xfrm>
            <a:off x="2639010" y="5431975"/>
            <a:ext cx="6283460" cy="721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MA" sz="36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مسلك اللغة العربية</a:t>
            </a:r>
          </a:p>
          <a:p>
            <a:pPr rtl="1"/>
            <a:endParaRPr lang="ar-MA" sz="36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66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build="p"/>
      <p:bldP spid="10" grpId="0"/>
      <p:bldP spid="14" grpId="0" build="p"/>
      <p:bldP spid="31" grpId="0" build="p"/>
      <p:bldP spid="3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2226</Words>
  <Application>Microsoft Office PowerPoint</Application>
  <PresentationFormat>Grand écran</PresentationFormat>
  <Paragraphs>578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0" baseType="lpstr">
      <vt:lpstr>Arabic Typesetting</vt:lpstr>
      <vt:lpstr>Arial</vt:lpstr>
      <vt:lpstr>Bader</vt:lpstr>
      <vt:lpstr>Calibri</vt:lpstr>
      <vt:lpstr>Calibri Light</vt:lpstr>
      <vt:lpstr>Dark Crystal Outline</vt:lpstr>
      <vt:lpstr>Times New Roman</vt:lpstr>
      <vt:lpstr>Wingdings</vt:lpstr>
      <vt:lpstr>Thème Office</vt:lpstr>
      <vt:lpstr>الافاق بعد الجذع المشترك  الادبي</vt:lpstr>
      <vt:lpstr>قبل اختيار مسلك من هذه المسالك والتعبير عن الرغبة النهائية في التوجيه لا بد من طرح التساؤلات التالية :</vt:lpstr>
      <vt:lpstr>إمكانات التوجيه بعد الجذع المشترك الآداب و العلوم الانسانية</vt:lpstr>
      <vt:lpstr>إمكانات التوجيه بعد الجذع المشترك الادبي</vt:lpstr>
      <vt:lpstr>Présentation PowerPoint</vt:lpstr>
      <vt:lpstr>Présentation PowerPoint</vt:lpstr>
      <vt:lpstr>ما بعد شعبة اللغة العربية</vt:lpstr>
      <vt:lpstr>Présentation PowerPoint</vt:lpstr>
      <vt:lpstr>ما بعد  شعبة الآداب و العلوم الانسانية</vt:lpstr>
      <vt:lpstr>Présentation PowerPoint</vt:lpstr>
      <vt:lpstr>Présentation PowerPoint</vt:lpstr>
      <vt:lpstr>Présentation PowerPoint</vt:lpstr>
      <vt:lpstr>ما بعد  الفنون التطبيقية </vt:lpstr>
      <vt:lpstr>افاق شعب:  1-الآداب و العلوم الإنسانية 2-اللغة العربية  3-الفنون التطبيقية</vt:lpstr>
      <vt:lpstr>Présentation PowerPoint</vt:lpstr>
      <vt:lpstr>Présentation PowerPoint</vt:lpstr>
      <vt:lpstr>ما بعد  شعبة العلوم الاقتصادية و التدبير</vt:lpstr>
      <vt:lpstr>افاق شعبة العلوم الاقتصادية و التدبير</vt:lpstr>
      <vt:lpstr>المسالك الدولية للبكالوريا المغربية</vt:lpstr>
      <vt:lpstr>إمكانات التوجيه بعد  الجذع المشترك الادبي</vt:lpstr>
      <vt:lpstr>Présentation PowerPoint</vt:lpstr>
      <vt:lpstr>Présentation PowerPoint</vt:lpstr>
      <vt:lpstr>يمكن ولوج السنة أولى باكالوريا من المسالك الدولية  في وجه الناجحين الموجهين من: </vt:lpstr>
      <vt:lpstr>التوجيه و إعادة التوجيه</vt:lpstr>
      <vt:lpstr>Présentation PowerPoint</vt:lpstr>
      <vt:lpstr>الباكالوريا المهنية </vt:lpstr>
      <vt:lpstr>إمكانات التوجيه بعد الجذع المشترك الادبي</vt:lpstr>
      <vt:lpstr>Présentation PowerPoint</vt:lpstr>
      <vt:lpstr>Présentation PowerPoint</vt:lpstr>
      <vt:lpstr>يعتمد التوجيه و الانتقاء إلى الباكالوريا المهنية على معادلة خاصة للانتقاء تعتمد على المواد التالية :</vt:lpstr>
      <vt:lpstr>Présentation PowerPoint</vt:lpstr>
      <vt:lpstr>تشمل البكالوريا المهنية المسالك و التخصصات التالية:</vt:lpstr>
      <vt:lpstr>Présentation PowerPoint</vt:lpstr>
      <vt:lpstr>Présentation PowerPoint</vt:lpstr>
      <vt:lpstr>إمكانات التوجيه بعد الجذع المشترك الادبي</vt:lpstr>
      <vt:lpstr>يتوفر نظام التكوين على أربع مستويات :</vt:lpstr>
      <vt:lpstr>Présentation PowerPoint</vt:lpstr>
      <vt:lpstr>Présentation PowerPoint</vt:lpstr>
      <vt:lpstr>Présentation PowerPoint</vt:lpstr>
      <vt:lpstr>ثانويات الاستقبال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driss</dc:creator>
  <cp:lastModifiedBy>driss elhatimy</cp:lastModifiedBy>
  <cp:revision>162</cp:revision>
  <dcterms:created xsi:type="dcterms:W3CDTF">2016-03-03T11:05:39Z</dcterms:created>
  <dcterms:modified xsi:type="dcterms:W3CDTF">2017-02-06T14:30:08Z</dcterms:modified>
</cp:coreProperties>
</file>